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56" r:id="rId5"/>
    <p:sldId id="306" r:id="rId6"/>
    <p:sldId id="570" r:id="rId7"/>
    <p:sldId id="636" r:id="rId8"/>
    <p:sldId id="637" r:id="rId9"/>
    <p:sldId id="638" r:id="rId10"/>
    <p:sldId id="643" r:id="rId11"/>
    <p:sldId id="644" r:id="rId12"/>
    <p:sldId id="650" r:id="rId13"/>
    <p:sldId id="538" r:id="rId14"/>
    <p:sldId id="617" r:id="rId15"/>
    <p:sldId id="540" r:id="rId16"/>
    <p:sldId id="541" r:id="rId17"/>
    <p:sldId id="542" r:id="rId18"/>
    <p:sldId id="543" r:id="rId19"/>
    <p:sldId id="590" r:id="rId20"/>
    <p:sldId id="450" r:id="rId21"/>
    <p:sldId id="631" r:id="rId22"/>
    <p:sldId id="588" r:id="rId23"/>
    <p:sldId id="589" r:id="rId24"/>
    <p:sldId id="624" r:id="rId25"/>
    <p:sldId id="639" r:id="rId26"/>
    <p:sldId id="645" r:id="rId27"/>
    <p:sldId id="618" r:id="rId28"/>
    <p:sldId id="619" r:id="rId29"/>
    <p:sldId id="620" r:id="rId30"/>
    <p:sldId id="626" r:id="rId31"/>
    <p:sldId id="640" r:id="rId32"/>
    <p:sldId id="647" r:id="rId33"/>
    <p:sldId id="544" r:id="rId34"/>
    <p:sldId id="621" r:id="rId35"/>
    <p:sldId id="632" r:id="rId36"/>
    <p:sldId id="625" r:id="rId37"/>
    <p:sldId id="641" r:id="rId38"/>
    <p:sldId id="646" r:id="rId39"/>
    <p:sldId id="622" r:id="rId40"/>
    <p:sldId id="623" r:id="rId41"/>
    <p:sldId id="627" r:id="rId42"/>
    <p:sldId id="642" r:id="rId43"/>
    <p:sldId id="648" r:id="rId44"/>
    <p:sldId id="634" r:id="rId45"/>
    <p:sldId id="516" r:id="rId46"/>
    <p:sldId id="371" r:id="rId47"/>
    <p:sldId id="511" r:id="rId48"/>
    <p:sldId id="512" r:id="rId49"/>
    <p:sldId id="513" r:id="rId50"/>
    <p:sldId id="514" r:id="rId51"/>
    <p:sldId id="515" r:id="rId52"/>
    <p:sldId id="517" r:id="rId53"/>
    <p:sldId id="563" r:id="rId54"/>
    <p:sldId id="629" r:id="rId55"/>
    <p:sldId id="470" r:id="rId56"/>
    <p:sldId id="635" r:id="rId57"/>
    <p:sldId id="275" r:id="rId58"/>
    <p:sldId id="523"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966348-66BA-39C7-7ED1-5D38AA1FE97E}" name="Ashia Aubrey" initials="AA" userId="S::ashiaaubrey@nebraska.edu::1293ce85-9e68-448d-977a-136534eed7e8" providerId="AD"/>
  <p188:author id="{66BE077B-64E9-598F-2F87-ECB3D10F9A7E}" name="Sarah Moulton" initials="SM" userId="17abccdc26e9c0c0" providerId="Windows Live"/>
  <p188:author id="{CB10D692-FBF2-324E-5BF1-8EBC2CDACEC9}" name="Hallie Duke" initials="HPD" userId="Hallie Duk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Moulton" initials="SM" lastIdx="41" clrIdx="0">
    <p:extLst>
      <p:ext uri="{19B8F6BF-5375-455C-9EA6-DF929625EA0E}">
        <p15:presenceInfo xmlns:p15="http://schemas.microsoft.com/office/powerpoint/2012/main" userId="17abccdc26e9c0c0" providerId="Windows Live"/>
      </p:ext>
    </p:extLst>
  </p:cmAuthor>
  <p:cmAuthor id="2" name="Hallie Duke" initials="HD" lastIdx="9" clrIdx="1">
    <p:extLst>
      <p:ext uri="{19B8F6BF-5375-455C-9EA6-DF929625EA0E}">
        <p15:presenceInfo xmlns:p15="http://schemas.microsoft.com/office/powerpoint/2012/main" userId="83beed2933d7698b" providerId="Windows Live"/>
      </p:ext>
    </p:extLst>
  </p:cmAuthor>
  <p:cmAuthor id="3" name="Hallie Duke" initials="HD [2]" lastIdx="58" clrIdx="2">
    <p:extLst>
      <p:ext uri="{19B8F6BF-5375-455C-9EA6-DF929625EA0E}">
        <p15:presenceInfo xmlns:p15="http://schemas.microsoft.com/office/powerpoint/2012/main" userId="Hallie Duke" providerId="None"/>
      </p:ext>
    </p:extLst>
  </p:cmAuthor>
  <p:cmAuthor id="4" name="Sarah Moulton" initials="SM [2]" lastIdx="15" clrIdx="3">
    <p:extLst>
      <p:ext uri="{19B8F6BF-5375-455C-9EA6-DF929625EA0E}">
        <p15:presenceInfo xmlns:p15="http://schemas.microsoft.com/office/powerpoint/2012/main" userId="S::samoulton2_gmail.com#ext#@uofnebraska.onmicrosoft.com::45232505-969d-429b-8432-61b0b11ea8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E96"/>
    <a:srgbClr val="9D192B"/>
    <a:srgbClr val="F29C0D"/>
    <a:srgbClr val="1470A6"/>
    <a:srgbClr val="1C824A"/>
    <a:srgbClr val="2691B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49BB3-7F35-4DDA-A83E-3309BA7037AF}" v="1" dt="2022-08-10T16:08:58.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58" autoAdjust="0"/>
    <p:restoredTop sz="52645" autoAdjust="0"/>
  </p:normalViewPr>
  <p:slideViewPr>
    <p:cSldViewPr snapToGrid="0">
      <p:cViewPr varScale="1">
        <p:scale>
          <a:sx n="38" d="100"/>
          <a:sy n="38" d="100"/>
        </p:scale>
        <p:origin x="1555" y="43"/>
      </p:cViewPr>
      <p:guideLst/>
    </p:cSldViewPr>
  </p:slideViewPr>
  <p:notesTextViewPr>
    <p:cViewPr>
      <p:scale>
        <a:sx n="1" d="1"/>
        <a:sy n="1" d="1"/>
      </p:scale>
      <p:origin x="0" y="0"/>
    </p:cViewPr>
  </p:notesTextViewPr>
  <p:sorterViewPr>
    <p:cViewPr>
      <p:scale>
        <a:sx n="100" d="100"/>
        <a:sy n="100" d="100"/>
      </p:scale>
      <p:origin x="0" y="-8388"/>
    </p:cViewPr>
  </p:sorterViewPr>
  <p:notesViewPr>
    <p:cSldViewPr snapToGrid="0">
      <p:cViewPr varScale="1">
        <p:scale>
          <a:sx n="82" d="100"/>
          <a:sy n="82" d="100"/>
        </p:scale>
        <p:origin x="375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1DF8673-84A8-4E42-AAC2-395905DCF935}" type="datetimeFigureOut">
              <a:rPr lang="en-US" smtClean="0"/>
              <a:t>8/22/2022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5550678-214F-4C6C-8E93-8F54F8640FB3}" type="slidenum">
              <a:rPr lang="en-US" smtClean="0"/>
              <a:t>‹#›</a:t>
            </a:fld>
            <a:endParaRPr lang="en-US"/>
          </a:p>
        </p:txBody>
      </p:sp>
    </p:spTree>
    <p:extLst>
      <p:ext uri="{BB962C8B-B14F-4D97-AF65-F5344CB8AC3E}">
        <p14:creationId xmlns:p14="http://schemas.microsoft.com/office/powerpoint/2010/main" val="369745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echildcarereferral.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presentation about the Nebraska Early Childhood Strategic Plan.   Thank you for taking time to learn more about this work.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The purpose of this presentation is to introduce the background of the Nebraska Early Childhood Strategic Plan and to share the key concepts from the plan with a wider audience.</a:t>
            </a:r>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a:t>
            </a:fld>
            <a:endParaRPr lang="en-US"/>
          </a:p>
        </p:txBody>
      </p:sp>
    </p:spTree>
    <p:extLst>
      <p:ext uri="{BB962C8B-B14F-4D97-AF65-F5344CB8AC3E}">
        <p14:creationId xmlns:p14="http://schemas.microsoft.com/office/powerpoint/2010/main" val="329018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Ensuring </a:t>
            </a:r>
            <a:r>
              <a:rPr lang="en-US" b="1" i="1" dirty="0"/>
              <a:t>access</a:t>
            </a:r>
            <a:r>
              <a:rPr lang="en-US" b="1" dirty="0"/>
              <a:t> for children and families...</a:t>
            </a:r>
            <a:r>
              <a:rPr lang="en-US" b="0" dirty="0"/>
              <a:t>means that the Nebraska Early Childhood Strategic Plan f</a:t>
            </a:r>
            <a:r>
              <a:rPr lang="en-US" b="0" dirty="0">
                <a:latin typeface="Calibri" panose="020F0502020204030204" pitchFamily="34" charset="0"/>
                <a:ea typeface="Calibri" panose="020F0502020204030204" pitchFamily="34" charset="0"/>
                <a:cs typeface="Times New Roman (Body CS)"/>
              </a:rPr>
              <a:t>ocuses </a:t>
            </a:r>
            <a:r>
              <a:rPr lang="en-US" dirty="0">
                <a:latin typeface="Calibri" panose="020F0502020204030204" pitchFamily="34" charset="0"/>
                <a:ea typeface="Calibri" panose="020F0502020204030204" pitchFamily="34" charset="0"/>
                <a:cs typeface="Times New Roman (Body CS)"/>
              </a:rPr>
              <a:t>on</a:t>
            </a:r>
            <a:r>
              <a:rPr lang="en-US" sz="1300" dirty="0">
                <a:latin typeface="Calibri" panose="020F0502020204030204" pitchFamily="34" charset="0"/>
                <a:ea typeface="Calibri" panose="020F0502020204030204" pitchFamily="34" charset="0"/>
                <a:cs typeface="Times New Roman (Body CS)"/>
              </a:rPr>
              <a:t> children and their families as the priority of this work, all types of families and all children.  </a:t>
            </a:r>
            <a:r>
              <a:rPr lang="en-US" dirty="0">
                <a:latin typeface="Calibri" panose="020F0502020204030204" pitchFamily="34" charset="0"/>
                <a:ea typeface="Calibri" panose="020F0502020204030204" pitchFamily="34" charset="0"/>
                <a:cs typeface="Times New Roman (Body CS)"/>
              </a:rPr>
              <a:t>The plan calls us </a:t>
            </a:r>
            <a:r>
              <a:rPr lang="en-US" sz="1300" dirty="0">
                <a:latin typeface="Calibri" panose="020F0502020204030204" pitchFamily="34" charset="0"/>
                <a:ea typeface="Calibri" panose="020F0502020204030204" pitchFamily="34" charset="0"/>
                <a:cs typeface="Times New Roman (Body CS)"/>
              </a:rPr>
              <a:t>to ensure that, no matter where a family lives or what challenges they face, each child in Nebraska can access (i.e., enroll in) </a:t>
            </a:r>
            <a:r>
              <a:rPr lang="en-US" sz="1300" dirty="0">
                <a:latin typeface="Calibri"/>
                <a:ea typeface="Calibri" panose="020F0502020204030204" pitchFamily="34" charset="0"/>
                <a:cs typeface="Times New Roman (Body CS)"/>
              </a:rPr>
              <a:t>quality early childhood education and other services</a:t>
            </a:r>
            <a:r>
              <a:rPr lang="en-US" dirty="0">
                <a:latin typeface="Calibri"/>
                <a:ea typeface="Calibri" panose="020F0502020204030204" pitchFamily="34" charset="0"/>
                <a:cs typeface="Times New Roman (Body CS)"/>
              </a:rPr>
              <a:t> that are essential for a child’s healthy development. </a:t>
            </a:r>
          </a:p>
          <a:p>
            <a:pPr>
              <a:spcAft>
                <a:spcPts val="2114"/>
              </a:spcAft>
            </a:pPr>
            <a:endParaRPr lang="en-US" dirty="0">
              <a:latin typeface="Calibri"/>
              <a:ea typeface="Calibri" panose="020F0502020204030204" pitchFamily="34" charset="0"/>
              <a:cs typeface="Times New Roman (Body CS)"/>
            </a:endParaRPr>
          </a:p>
          <a:p>
            <a:pPr>
              <a:spcAft>
                <a:spcPts val="2114"/>
              </a:spcAft>
            </a:pPr>
            <a:r>
              <a:rPr lang="en-US" b="0" dirty="0">
                <a:latin typeface="Calibri"/>
                <a:ea typeface="Calibri" panose="020F0502020204030204" pitchFamily="34" charset="0"/>
                <a:cs typeface="Times New Roman (Body CS)"/>
              </a:rPr>
              <a:t>The services that families and children need to access are part of a larger early childhood system.  </a:t>
            </a:r>
          </a:p>
          <a:p>
            <a:pPr>
              <a:spcAft>
                <a:spcPts val="2114"/>
              </a:spcAft>
            </a:pPr>
            <a:endParaRPr lang="en-US" b="1" dirty="0"/>
          </a:p>
          <a:p>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10</a:t>
            </a:fld>
            <a:endParaRPr lang="en-US"/>
          </a:p>
        </p:txBody>
      </p:sp>
    </p:spTree>
    <p:extLst>
      <p:ext uri="{BB962C8B-B14F-4D97-AF65-F5344CB8AC3E}">
        <p14:creationId xmlns:p14="http://schemas.microsoft.com/office/powerpoint/2010/main" val="1493562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6094">
              <a:defRPr/>
            </a:pPr>
            <a:r>
              <a:rPr lang="en-US" dirty="0"/>
              <a:t>To support the healthy development and wellbeing of their children, all families must meet basic needs. Depending on the family and the child, to meet these needs they may need to access one or more of the services in the mixed delivery system. The services in this system range from early care and education, to health care, to social services. </a:t>
            </a:r>
          </a:p>
          <a:p>
            <a:pPr defTabSz="996094">
              <a:defRPr/>
            </a:pPr>
            <a:endParaRPr lang="en-US" dirty="0"/>
          </a:p>
          <a:p>
            <a:pPr defTabSz="996094">
              <a:defRPr/>
            </a:pPr>
            <a:r>
              <a:rPr lang="en-US" b="1" dirty="0"/>
              <a:t>The strategic plan seeks to ensure that, when families seek these services, they have access…[next slide]</a:t>
            </a:r>
          </a:p>
        </p:txBody>
      </p:sp>
      <p:sp>
        <p:nvSpPr>
          <p:cNvPr id="4" name="Slide Number Placeholder 3"/>
          <p:cNvSpPr>
            <a:spLocks noGrp="1"/>
          </p:cNvSpPr>
          <p:nvPr>
            <p:ph type="sldNum" sz="quarter" idx="5"/>
          </p:nvPr>
        </p:nvSpPr>
        <p:spPr/>
        <p:txBody>
          <a:bodyPr/>
          <a:lstStyle/>
          <a:p>
            <a:fld id="{35550678-214F-4C6C-8E93-8F54F8640FB3}" type="slidenum">
              <a:rPr lang="en-US" smtClean="0"/>
              <a:t>11</a:t>
            </a:fld>
            <a:endParaRPr lang="en-US"/>
          </a:p>
        </p:txBody>
      </p:sp>
    </p:spTree>
    <p:extLst>
      <p:ext uri="{BB962C8B-B14F-4D97-AF65-F5344CB8AC3E}">
        <p14:creationId xmlns:p14="http://schemas.microsoft.com/office/powerpoint/2010/main" val="340590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quality experiences in every setting. </a:t>
            </a:r>
          </a:p>
          <a:p>
            <a:endParaRPr lang="en-US" b="1" dirty="0"/>
          </a:p>
          <a:p>
            <a:r>
              <a:rPr lang="en-US" b="0" dirty="0"/>
              <a:t>Services in the system are provided by professionals across the different categories.</a:t>
            </a:r>
          </a:p>
          <a:p>
            <a:endParaRPr lang="en-US" b="0" dirty="0"/>
          </a:p>
          <a:p>
            <a:pPr marL="181240" indent="-181240">
              <a:buFont typeface="Arial" panose="020B0604020202020204" pitchFamily="34" charset="0"/>
              <a:buChar char="•"/>
            </a:pPr>
            <a:r>
              <a:rPr lang="en-US" b="0" dirty="0"/>
              <a:t>Early care and education services – at the top of the figure – are provided by home-based care, center-based, and school-based providers.</a:t>
            </a:r>
          </a:p>
          <a:p>
            <a:endParaRPr lang="en-US" b="0" dirty="0"/>
          </a:p>
          <a:p>
            <a:pPr marL="181240" indent="-181240">
              <a:buFont typeface="Arial" panose="020B0604020202020204" pitchFamily="34" charset="0"/>
              <a:buChar char="•"/>
            </a:pPr>
            <a:r>
              <a:rPr lang="en-US" b="0" dirty="0"/>
              <a:t>Health care services are provided by a variety of professionals, including developmental screening and disability support, doctors, occupational therapists, mental health counselors, and dentists. </a:t>
            </a:r>
          </a:p>
          <a:p>
            <a:endParaRPr lang="en-US" b="0" dirty="0"/>
          </a:p>
          <a:p>
            <a:pPr marL="181240" indent="-181240">
              <a:buFont typeface="Arial" panose="020B0604020202020204" pitchFamily="34" charset="0"/>
              <a:buChar char="•"/>
            </a:pPr>
            <a:r>
              <a:rPr lang="en-US" b="0" dirty="0"/>
              <a:t>Social services are provided by social workers and professionals who deliver programs that meet families’ food and nutrition needs, promote stable housing or address family crisis, and other supports for parents and families.</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endParaRPr lang="en-US" sz="1700" dirty="0">
              <a:solidFill>
                <a:srgbClr val="FF0000"/>
              </a:solidFill>
            </a:endParaRPr>
          </a:p>
          <a:p>
            <a:r>
              <a:rPr lang="en-US" sz="2100" b="1" dirty="0">
                <a:solidFill>
                  <a:srgbClr val="FF0000"/>
                </a:solidFill>
                <a:highlight>
                  <a:srgbClr val="FFFF00"/>
                </a:highlight>
              </a:rPr>
              <a:t>These service providers live and work in diverse communities across the state. Ensuring that these providers have the professional supports they need to provide quality care…[Next slide]</a:t>
            </a:r>
          </a:p>
        </p:txBody>
      </p:sp>
      <p:sp>
        <p:nvSpPr>
          <p:cNvPr id="4" name="Slide Number Placeholder 3"/>
          <p:cNvSpPr>
            <a:spLocks noGrp="1"/>
          </p:cNvSpPr>
          <p:nvPr>
            <p:ph type="sldNum" sz="quarter" idx="5"/>
          </p:nvPr>
        </p:nvSpPr>
        <p:spPr/>
        <p:txBody>
          <a:bodyPr/>
          <a:lstStyle/>
          <a:p>
            <a:fld id="{35550678-214F-4C6C-8E93-8F54F8640FB3}" type="slidenum">
              <a:rPr lang="en-US" smtClean="0"/>
              <a:t>12</a:t>
            </a:fld>
            <a:endParaRPr lang="en-US"/>
          </a:p>
        </p:txBody>
      </p:sp>
    </p:spTree>
    <p:extLst>
      <p:ext uri="{BB962C8B-B14F-4D97-AF65-F5344CB8AC3E}">
        <p14:creationId xmlns:p14="http://schemas.microsoft.com/office/powerpoint/2010/main" val="286048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…requires </a:t>
            </a:r>
            <a:r>
              <a:rPr lang="en-US" sz="1300" b="1" i="1" dirty="0"/>
              <a:t>collaboration</a:t>
            </a:r>
            <a:r>
              <a:rPr lang="en-US" sz="1300" b="1" dirty="0"/>
              <a:t> at the community level…</a:t>
            </a:r>
          </a:p>
          <a:p>
            <a:endParaRPr lang="en-US" sz="1300" dirty="0"/>
          </a:p>
          <a:p>
            <a:r>
              <a:rPr lang="en-US" b="0" dirty="0"/>
              <a:t>Children and families call on service providers who live and work in their community. Many people in the community play an important role in ensuring access to quality early childhood services for the children and families in the community.</a:t>
            </a:r>
          </a:p>
          <a:p>
            <a:endParaRPr lang="en-US" b="0" dirty="0"/>
          </a:p>
          <a:p>
            <a:r>
              <a:rPr lang="en-US" b="0" dirty="0"/>
              <a:t>Currently, some community leaders, </a:t>
            </a:r>
            <a:r>
              <a:rPr lang="en-US" sz="1300" dirty="0">
                <a:latin typeface="Calibri" panose="020F0502020204030204" pitchFamily="34" charset="0"/>
                <a:ea typeface="Calibri" panose="020F0502020204030204" pitchFamily="34" charset="0"/>
                <a:cs typeface="Times New Roman" panose="02020603050405020304" pitchFamily="18" charset="0"/>
              </a:rPr>
              <a:t>schoolteachers and administrators, and nonprofit organizations are partnering with early childhood service providers.  </a:t>
            </a:r>
          </a:p>
          <a:p>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Calibri" panose="020F0502020204030204" pitchFamily="34" charset="0"/>
                <a:ea typeface="Calibri" panose="020F0502020204030204" pitchFamily="34" charset="0"/>
                <a:cs typeface="Times New Roman" panose="02020603050405020304" pitchFamily="18" charset="0"/>
              </a:rPr>
              <a:t>Over time, we hope to see others become increasingly engaged, including business leaders, more school officials, and elected officials. </a:t>
            </a:r>
          </a:p>
          <a:p>
            <a:endParaRPr lang="en-US" sz="1300" dirty="0">
              <a:latin typeface="Calibri" panose="020F0502020204030204" pitchFamily="34" charset="0"/>
              <a:cs typeface="Times New Roman" panose="02020603050405020304" pitchFamily="18" charset="0"/>
            </a:endParaRPr>
          </a:p>
          <a:p>
            <a:r>
              <a:rPr lang="en-US" sz="1300" b="1" dirty="0">
                <a:latin typeface="Calibri" panose="020F0502020204030204" pitchFamily="34" charset="0"/>
                <a:cs typeface="Times New Roman" panose="02020603050405020304" pitchFamily="18" charset="0"/>
              </a:rPr>
              <a:t>Such collaborations depend on people cultivating and maintaining strong, trusting relationships at the local and regional levels. At the same time, these types of collaborations will benefit from coordinating with and learning from state agencies and organizations, and from…[next slide]</a:t>
            </a:r>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13</a:t>
            </a:fld>
            <a:endParaRPr lang="en-US"/>
          </a:p>
        </p:txBody>
      </p:sp>
    </p:spTree>
    <p:extLst>
      <p:ext uri="{BB962C8B-B14F-4D97-AF65-F5344CB8AC3E}">
        <p14:creationId xmlns:p14="http://schemas.microsoft.com/office/powerpoint/2010/main" val="414799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b="1" i="1" dirty="0"/>
              <a:t>…alignment</a:t>
            </a:r>
            <a:r>
              <a:rPr lang="en-US" sz="1300" b="1" dirty="0"/>
              <a:t> of systems across the state.</a:t>
            </a:r>
          </a:p>
          <a:p>
            <a:pPr>
              <a:defRPr/>
            </a:pPr>
            <a:endParaRPr lang="en-US" sz="1300" dirty="0"/>
          </a:p>
          <a:p>
            <a:pPr>
              <a:defRPr/>
            </a:pPr>
            <a:r>
              <a:rPr lang="en-US" b="0" dirty="0"/>
              <a:t>At the state level, agencies and elected officials are involved in decisions </a:t>
            </a:r>
            <a:r>
              <a:rPr lang="en-US" dirty="0"/>
              <a:t>related to policies, funding, data management, and evaluation that determine which services are available.</a:t>
            </a:r>
            <a:endParaRPr lang="en-US" dirty="0">
              <a:cs typeface="Calibri"/>
            </a:endParaRPr>
          </a:p>
          <a:p>
            <a:endParaRPr lang="en-US" b="0" dirty="0"/>
          </a:p>
          <a:p>
            <a:pPr defTabSz="966612">
              <a:defRPr/>
            </a:pPr>
            <a:r>
              <a:rPr lang="en-US" dirty="0"/>
              <a:t>There are also non-profit organizations that </a:t>
            </a:r>
            <a:r>
              <a:rPr lang="en-US" b="0" dirty="0"/>
              <a:t>oversee and deliver extensive early childhood programs, and partners in higher education providing training for early childhood professionals. </a:t>
            </a:r>
          </a:p>
          <a:p>
            <a:pPr defTabSz="966612">
              <a:defRPr/>
            </a:pPr>
            <a:endParaRPr lang="en-US" b="0" dirty="0"/>
          </a:p>
          <a:p>
            <a:pPr defTabSz="966612">
              <a:defRPr/>
            </a:pPr>
            <a:r>
              <a:rPr lang="en-US" b="1" dirty="0"/>
              <a:t>Aligning policies and procedures at the state level will support better coordination of services across all levels of Nebraska’s early childhood system.</a:t>
            </a:r>
          </a:p>
          <a:p>
            <a:endParaRPr lang="en-US" b="0" dirty="0"/>
          </a:p>
        </p:txBody>
      </p:sp>
      <p:sp>
        <p:nvSpPr>
          <p:cNvPr id="4" name="Slide Number Placeholder 3"/>
          <p:cNvSpPr>
            <a:spLocks noGrp="1"/>
          </p:cNvSpPr>
          <p:nvPr>
            <p:ph type="sldNum" sz="quarter" idx="5"/>
          </p:nvPr>
        </p:nvSpPr>
        <p:spPr/>
        <p:txBody>
          <a:bodyPr/>
          <a:lstStyle/>
          <a:p>
            <a:fld id="{35550678-214F-4C6C-8E93-8F54F8640FB3}" type="slidenum">
              <a:rPr lang="en-US" smtClean="0"/>
              <a:t>14</a:t>
            </a:fld>
            <a:endParaRPr lang="en-US"/>
          </a:p>
        </p:txBody>
      </p:sp>
    </p:spTree>
    <p:extLst>
      <p:ext uri="{BB962C8B-B14F-4D97-AF65-F5344CB8AC3E}">
        <p14:creationId xmlns:p14="http://schemas.microsoft.com/office/powerpoint/2010/main" val="205062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t>Putting it all together, this slide illustrates what the state’s early childhood mixed delivery system will look like when the vision is fulfilled:</a:t>
            </a:r>
          </a:p>
          <a:p>
            <a:pPr marL="342900" indent="-342900">
              <a:lnSpc>
                <a:spcPct val="107000"/>
              </a:lnSpc>
              <a:spcAft>
                <a:spcPts val="846"/>
              </a:spcAft>
              <a:buFont typeface="Arial" panose="020B0604020202020204" pitchFamily="34" charset="0"/>
              <a:buChar char="•"/>
            </a:pPr>
            <a:r>
              <a:rPr lang="en-US" sz="1900" dirty="0"/>
              <a:t>Families of all kinds …</a:t>
            </a:r>
          </a:p>
          <a:p>
            <a:pPr marL="342900" indent="-342900">
              <a:lnSpc>
                <a:spcPct val="107000"/>
              </a:lnSpc>
              <a:spcAft>
                <a:spcPts val="846"/>
              </a:spcAft>
              <a:buFont typeface="Arial" panose="020B0604020202020204" pitchFamily="34" charset="0"/>
              <a:buChar char="•"/>
            </a:pPr>
            <a:r>
              <a:rPr lang="en-US" sz="1900" dirty="0"/>
              <a:t>Accessing quality early childhood services …</a:t>
            </a:r>
          </a:p>
          <a:p>
            <a:pPr marL="342900" indent="-342900">
              <a:lnSpc>
                <a:spcPct val="107000"/>
              </a:lnSpc>
              <a:spcAft>
                <a:spcPts val="846"/>
              </a:spcAft>
              <a:buFont typeface="Arial" panose="020B0604020202020204" pitchFamily="34" charset="0"/>
              <a:buChar char="•"/>
            </a:pPr>
            <a:r>
              <a:rPr lang="en-US" sz="1900" dirty="0"/>
              <a:t>With providers who are supported by their communities’ coordination efforts …</a:t>
            </a:r>
          </a:p>
          <a:p>
            <a:pPr marL="342900" indent="-342900">
              <a:lnSpc>
                <a:spcPct val="107000"/>
              </a:lnSpc>
              <a:spcAft>
                <a:spcPts val="846"/>
              </a:spcAft>
              <a:buFont typeface="Arial" panose="020B0604020202020204" pitchFamily="34" charset="0"/>
              <a:buChar char="•"/>
            </a:pPr>
            <a:r>
              <a:rPr lang="en-US" sz="1900" dirty="0"/>
              <a:t>Which are also being supported by an aligned state system.  </a:t>
            </a:r>
          </a:p>
          <a:p>
            <a:pPr>
              <a:lnSpc>
                <a:spcPct val="107000"/>
              </a:lnSpc>
              <a:spcAft>
                <a:spcPts val="846"/>
              </a:spcAft>
            </a:pPr>
            <a:endParaRPr lang="en-US" sz="1900" dirty="0"/>
          </a:p>
          <a:p>
            <a:pPr>
              <a:lnSpc>
                <a:spcPct val="107000"/>
              </a:lnSpc>
              <a:spcAft>
                <a:spcPts val="846"/>
              </a:spcAft>
            </a:pPr>
            <a:r>
              <a:rPr lang="en-US" sz="6300" dirty="0">
                <a:latin typeface="Helvetica Neue"/>
              </a:rPr>
              <a:t>Successful implementation of the strategic plan will result in an aligned early childhood mixed delivery system in Nebraska…</a:t>
            </a:r>
            <a:endParaRPr lang="en-US" sz="1900" dirty="0"/>
          </a:p>
          <a:p>
            <a:pPr>
              <a:lnSpc>
                <a:spcPct val="107000"/>
              </a:lnSpc>
              <a:spcAft>
                <a:spcPts val="846"/>
              </a:spcAft>
            </a:pPr>
            <a:endParaRPr lang="en-US" sz="1900" dirty="0"/>
          </a:p>
          <a:p>
            <a:pPr>
              <a:lnSpc>
                <a:spcPct val="107000"/>
              </a:lnSpc>
              <a:spcAft>
                <a:spcPts val="846"/>
              </a:spcAft>
            </a:pP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15</a:t>
            </a:fld>
            <a:endParaRPr lang="en-US"/>
          </a:p>
        </p:txBody>
      </p:sp>
    </p:spTree>
    <p:extLst>
      <p:ext uri="{BB962C8B-B14F-4D97-AF65-F5344CB8AC3E}">
        <p14:creationId xmlns:p14="http://schemas.microsoft.com/office/powerpoint/2010/main" val="191518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bg1"/>
                </a:solidFill>
                <a:latin typeface="Helvetica Neue"/>
              </a:rPr>
              <a:t>…that provides equitable access to quality early childhood services for </a:t>
            </a:r>
            <a:r>
              <a:rPr lang="en-US" sz="1300" dirty="0">
                <a:solidFill>
                  <a:schemeClr val="bg1"/>
                </a:solidFill>
              </a:rPr>
              <a:t>each child in Nebraska. </a:t>
            </a: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16</a:t>
            </a:fld>
            <a:endParaRPr lang="en-US"/>
          </a:p>
        </p:txBody>
      </p:sp>
    </p:spTree>
    <p:extLst>
      <p:ext uri="{BB962C8B-B14F-4D97-AF65-F5344CB8AC3E}">
        <p14:creationId xmlns:p14="http://schemas.microsoft.com/office/powerpoint/2010/main" val="35674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 we are not there yet. </a:t>
            </a:r>
          </a:p>
          <a:p>
            <a:endParaRPr lang="en-US" dirty="0"/>
          </a:p>
          <a:p>
            <a:r>
              <a:rPr lang="en-US" dirty="0"/>
              <a:t>The plan’s vision, goals, and values are informed by a needs assessment, conducted in 2019, that identified the gaps and barriers that prevent </a:t>
            </a:r>
            <a:r>
              <a:rPr lang="en-US" sz="1300" dirty="0"/>
              <a:t>some children and families from accessing the quality early childhood services they need to build their wellbeing. </a:t>
            </a:r>
            <a:br>
              <a:rPr lang="en-US" sz="800" dirty="0"/>
            </a:br>
            <a:endParaRPr lang="en-US" dirty="0"/>
          </a:p>
          <a:p>
            <a:r>
              <a:rPr lang="en-US" dirty="0"/>
              <a:t>We must continue to work together to build the aligned and collaborative systems the plan calls for so that we can improve equitable access to quality early care and education. </a:t>
            </a:r>
          </a:p>
          <a:p>
            <a:endParaRPr lang="en-US" dirty="0"/>
          </a:p>
          <a:p>
            <a:r>
              <a:rPr lang="en-US" dirty="0"/>
              <a:t>And, importantly, we must remember that the current plan doesn’t yet describe all the strategies and issues we need to consider to get there. There are perspectives and lived experiences not yet represented in the plan we have today.  </a:t>
            </a:r>
          </a:p>
          <a:p>
            <a:endParaRPr lang="en-US" dirty="0"/>
          </a:p>
          <a:p>
            <a:r>
              <a:rPr lang="en-US" dirty="0"/>
              <a:t>We need to hear from more voices, from communities we have not yet reached.  </a:t>
            </a:r>
          </a:p>
          <a:p>
            <a:endParaRPr lang="en-US" dirty="0"/>
          </a:p>
          <a:p>
            <a:r>
              <a:rPr lang="en-US" b="1" dirty="0"/>
              <a:t>The next section of the presentation outlines key concepts associated with each of the four goals.</a:t>
            </a:r>
          </a:p>
          <a:p>
            <a:endParaRPr lang="en-US" dirty="0"/>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17</a:t>
            </a:fld>
            <a:endParaRPr lang="en-US"/>
          </a:p>
        </p:txBody>
      </p:sp>
    </p:spTree>
    <p:extLst>
      <p:ext uri="{BB962C8B-B14F-4D97-AF65-F5344CB8AC3E}">
        <p14:creationId xmlns:p14="http://schemas.microsoft.com/office/powerpoint/2010/main" val="387655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may be available in a community, but when we say that </a:t>
            </a:r>
            <a:r>
              <a:rPr lang="en-US" b="1" dirty="0"/>
              <a:t>families can access services, it means they can enroll their child in a program of their choosing or receive services.  That is, they can get through the door. </a:t>
            </a:r>
          </a:p>
          <a:p>
            <a:endParaRPr lang="en-US" b="1" dirty="0"/>
          </a:p>
          <a:p>
            <a:r>
              <a:rPr lang="en-US" dirty="0"/>
              <a:t>Each of these tabs on these petals of services is like a door (red circle) – they must be in place and open for families to access the services that will build their well-being.</a:t>
            </a:r>
            <a:endParaRPr lang="en-US" b="1" dirty="0"/>
          </a:p>
          <a:p>
            <a:endParaRPr lang="en-US" dirty="0"/>
          </a:p>
          <a:p>
            <a:r>
              <a:rPr lang="en-US" dirty="0"/>
              <a:t>For some families, some of the doors are closed (gray door), or the service just isn’t available in their community.</a:t>
            </a:r>
          </a:p>
          <a:p>
            <a:pPr defTabSz="996094">
              <a:defRPr/>
            </a:pPr>
            <a:endParaRPr lang="en-US" dirty="0"/>
          </a:p>
          <a:p>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18</a:t>
            </a:fld>
            <a:endParaRPr lang="en-US"/>
          </a:p>
        </p:txBody>
      </p:sp>
    </p:spTree>
    <p:extLst>
      <p:ext uri="{BB962C8B-B14F-4D97-AF65-F5344CB8AC3E}">
        <p14:creationId xmlns:p14="http://schemas.microsoft.com/office/powerpoint/2010/main" val="105986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Doors close when there are gaps in availability or barriers to access.</a:t>
            </a:r>
            <a:endParaRPr lang="en-US" b="1" i="0" u="none" strike="noStrike" baseline="0" dirty="0"/>
          </a:p>
          <a:p>
            <a:pPr defTabSz="966612">
              <a:defRPr/>
            </a:pPr>
            <a:endParaRPr lang="en-US" b="1" i="0" u="none" strike="noStrike" baseline="0" dirty="0"/>
          </a:p>
          <a:p>
            <a:pPr defTabSz="966612">
              <a:defRPr/>
            </a:pPr>
            <a:r>
              <a:rPr lang="en-US" b="1" i="0" u="none" strike="noStrike" baseline="0" dirty="0"/>
              <a:t>Availability</a:t>
            </a:r>
            <a:r>
              <a:rPr lang="en-US" b="0" i="0" u="none" strike="noStrike" baseline="0" dirty="0"/>
              <a:t> refers to having enough early care and education options and other service in each community. Availability is about the supply of quality early care services. </a:t>
            </a:r>
          </a:p>
          <a:p>
            <a:pPr defTabSz="966612">
              <a:defRPr/>
            </a:pPr>
            <a:endParaRPr lang="en-US" b="0" i="0" u="none" strike="noStrike" baseline="0" dirty="0"/>
          </a:p>
          <a:p>
            <a:r>
              <a:rPr lang="en-US" b="1" i="0" u="none" strike="noStrike" baseline="0" dirty="0"/>
              <a:t>Access </a:t>
            </a:r>
            <a:r>
              <a:rPr lang="en-US" i="0" u="none" strike="noStrike" baseline="0" dirty="0"/>
              <a:t>refers to a family’s ability to </a:t>
            </a:r>
            <a:r>
              <a:rPr lang="en-US" i="1" u="none" strike="noStrike" baseline="0" dirty="0"/>
              <a:t>actually enroll </a:t>
            </a:r>
            <a:r>
              <a:rPr lang="en-US" i="0" u="none" strike="noStrike" baseline="0" dirty="0"/>
              <a:t>their child in the early care setting that best builds the child’s and family’s well-being, without facing undue barriers.</a:t>
            </a:r>
          </a:p>
          <a:p>
            <a:endParaRPr lang="en-US" i="0" u="none" strike="noStrike" baseline="0" dirty="0"/>
          </a:p>
          <a:p>
            <a:r>
              <a:rPr lang="en-US" dirty="0"/>
              <a:t>According to the 2019 needs assessment…the primary barriers reported by families were </a:t>
            </a:r>
          </a:p>
          <a:p>
            <a:pPr marL="181240" indent="-181240">
              <a:buFont typeface="Arial" panose="020B0604020202020204" pitchFamily="34" charset="0"/>
              <a:buChar char="•"/>
            </a:pPr>
            <a:r>
              <a:rPr lang="en-US" dirty="0"/>
              <a:t>Cost/ affordability of care</a:t>
            </a:r>
          </a:p>
          <a:p>
            <a:pPr marL="181240" indent="-181240">
              <a:buFont typeface="Arial" panose="020B0604020202020204" pitchFamily="34" charset="0"/>
              <a:buChar char="•"/>
            </a:pPr>
            <a:r>
              <a:rPr lang="en-US" dirty="0"/>
              <a:t>Availability</a:t>
            </a:r>
          </a:p>
          <a:p>
            <a:pPr marL="181240" indent="-181240">
              <a:buFont typeface="Arial" panose="020B0604020202020204" pitchFamily="34" charset="0"/>
              <a:buChar char="•"/>
            </a:pPr>
            <a:r>
              <a:rPr lang="en-US" dirty="0"/>
              <a:t>Flexibility of hours </a:t>
            </a:r>
          </a:p>
          <a:p>
            <a:pPr marL="181240" indent="-181240">
              <a:buFont typeface="Arial" panose="020B0604020202020204" pitchFamily="34" charset="0"/>
              <a:buChar char="•"/>
            </a:pPr>
            <a:r>
              <a:rPr lang="en-US" dirty="0"/>
              <a:t>Transportation </a:t>
            </a:r>
          </a:p>
          <a:p>
            <a:pPr marL="181240" indent="-181240">
              <a:buFont typeface="Arial" panose="020B0604020202020204" pitchFamily="34" charset="0"/>
              <a:buChar char="•"/>
            </a:pPr>
            <a:r>
              <a:rPr lang="en-US" dirty="0"/>
              <a:t>Lack of quality care options that meets their child’s needs</a:t>
            </a:r>
          </a:p>
          <a:p>
            <a:endParaRPr lang="en-US" b="0" dirty="0"/>
          </a:p>
        </p:txBody>
      </p:sp>
      <p:sp>
        <p:nvSpPr>
          <p:cNvPr id="4" name="Slide Number Placeholder 3"/>
          <p:cNvSpPr>
            <a:spLocks noGrp="1"/>
          </p:cNvSpPr>
          <p:nvPr>
            <p:ph type="sldNum" sz="quarter" idx="5"/>
          </p:nvPr>
        </p:nvSpPr>
        <p:spPr/>
        <p:txBody>
          <a:bodyPr/>
          <a:lstStyle/>
          <a:p>
            <a:fld id="{35550678-214F-4C6C-8E93-8F54F8640FB3}" type="slidenum">
              <a:rPr lang="en-US" smtClean="0"/>
              <a:t>19</a:t>
            </a:fld>
            <a:endParaRPr lang="en-US"/>
          </a:p>
        </p:txBody>
      </p:sp>
    </p:spTree>
    <p:extLst>
      <p:ext uri="{BB962C8B-B14F-4D97-AF65-F5344CB8AC3E}">
        <p14:creationId xmlns:p14="http://schemas.microsoft.com/office/powerpoint/2010/main" val="121593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latin typeface="Calibri" panose="020F0502020204030204" pitchFamily="34" charset="0"/>
              </a:rPr>
              <a:t>For some readers, this will be their first introduction to the Nebraska Early Childhood Strategic Plan.  This </a:t>
            </a:r>
            <a:r>
              <a:rPr lang="en-US" sz="1900" b="1" dirty="0" err="1">
                <a:latin typeface="Calibri" panose="020F0502020204030204" pitchFamily="34" charset="0"/>
              </a:rPr>
              <a:t>presentationoutlines</a:t>
            </a:r>
            <a:r>
              <a:rPr lang="en-US" sz="1900" b="1" dirty="0">
                <a:latin typeface="Calibri" panose="020F0502020204030204" pitchFamily="34" charset="0"/>
              </a:rPr>
              <a:t> the key concepts from the plan and describe our ongoing planning efforts in hopes of encouraging your involvement in the near future. </a:t>
            </a:r>
          </a:p>
          <a:p>
            <a:endParaRPr lang="en-US" sz="1900" b="1" dirty="0">
              <a:latin typeface="Calibri" panose="020F0502020204030204" pitchFamily="34" charset="0"/>
            </a:endParaRPr>
          </a:p>
          <a:p>
            <a:r>
              <a:rPr lang="en-US" sz="1900" dirty="0">
                <a:latin typeface="Calibri" panose="020F0502020204030204" pitchFamily="34" charset="0"/>
              </a:rPr>
              <a:t>The number and diversity of stakeholders engaged in the initial development of the Nebraska Early Childhood Strategic Plan in 2019 was limited.  It provided an excellent starting place, and now we are expanding our reach and inviting more people into the planning conversation.</a:t>
            </a:r>
          </a:p>
          <a:p>
            <a:endParaRPr lang="en-US" sz="1900" dirty="0">
              <a:latin typeface="Calibri" panose="020F0502020204030204" pitchFamily="34" charset="0"/>
            </a:endParaRPr>
          </a:p>
          <a:p>
            <a:r>
              <a:rPr lang="en-US" sz="1900" dirty="0">
                <a:latin typeface="Calibri" panose="020F0502020204030204" pitchFamily="34" charset="0"/>
              </a:rPr>
              <a:t>A valuable part of the effort to improve the strategic plan will be happening in communities across the state, hosted by community members who work with young children, families, and early childhood professionals every day.  We hope that based on what you learn in this presentation, you will decide to become involved in one of these meetings.</a:t>
            </a:r>
          </a:p>
          <a:p>
            <a:endParaRPr lang="en-US" sz="1900" dirty="0">
              <a:latin typeface="Calibri" panose="020F0502020204030204" pitchFamily="34" charset="0"/>
            </a:endParaRPr>
          </a:p>
          <a:p>
            <a:r>
              <a:rPr lang="en-US" sz="1900" dirty="0">
                <a:latin typeface="Calibri" panose="020F0502020204030204" pitchFamily="34" charset="0"/>
              </a:rPr>
              <a:t>At the end of the slides is information about how you can get involved. </a:t>
            </a:r>
          </a:p>
          <a:p>
            <a:endParaRPr lang="en-US" sz="1900" dirty="0">
              <a:latin typeface="Calibri" panose="020F0502020204030204" pitchFamily="34" charset="0"/>
            </a:endParaRPr>
          </a:p>
          <a:p>
            <a:endParaRPr lang="en-US" sz="1900" dirty="0">
              <a:latin typeface="Calibri" panose="020F0502020204030204" pitchFamily="34" charset="0"/>
            </a:endParaRPr>
          </a:p>
          <a:p>
            <a:endParaRPr lang="en-US" sz="1900" b="1"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2</a:t>
            </a:fld>
            <a:endParaRPr lang="en-US"/>
          </a:p>
        </p:txBody>
      </p:sp>
    </p:spTree>
    <p:extLst>
      <p:ext uri="{BB962C8B-B14F-4D97-AF65-F5344CB8AC3E}">
        <p14:creationId xmlns:p14="http://schemas.microsoft.com/office/powerpoint/2010/main" val="1615958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Helvetica Neue" panose="02000503000000020004"/>
              </a:rPr>
              <a:t>While all children experience a variety of conditions that impact their development and learning</a:t>
            </a:r>
          </a:p>
          <a:p>
            <a:pPr defTabSz="966612">
              <a:defRPr/>
            </a:pPr>
            <a:endParaRPr lang="en-US" sz="1300" dirty="0">
              <a:latin typeface="Helvetica Neue" panose="02000503000000020004"/>
            </a:endParaRPr>
          </a:p>
          <a:p>
            <a:pPr defTabSz="966612">
              <a:defRPr/>
            </a:pPr>
            <a:r>
              <a:rPr lang="en-US" sz="1300" dirty="0">
                <a:latin typeface="Helvetica Neue" panose="02000503000000020004"/>
              </a:rPr>
              <a:t>Families who experience certain conditions – or more than one of these conditions – reported more difficulty accessing the full range of services needed to build their children’s wellbeing. </a:t>
            </a:r>
          </a:p>
          <a:p>
            <a:pPr defTabSz="966612">
              <a:defRPr/>
            </a:pPr>
            <a:endParaRPr lang="en-US" sz="1300" dirty="0">
              <a:latin typeface="Helvetica Neue" panose="02000503000000020004"/>
            </a:endParaRPr>
          </a:p>
          <a:p>
            <a:pPr defTabSz="966612">
              <a:defRPr/>
            </a:pPr>
            <a:r>
              <a:rPr lang="en-US" sz="1300" dirty="0">
                <a:latin typeface="Helvetica Neue" panose="02000503000000020004"/>
              </a:rPr>
              <a:t>These conditions may be about </a:t>
            </a:r>
          </a:p>
          <a:p>
            <a:pPr marL="285750" indent="-285750" defTabSz="966612">
              <a:buFont typeface="Arial" panose="020B0604020202020204" pitchFamily="34" charset="0"/>
              <a:buChar char="•"/>
              <a:defRPr/>
            </a:pPr>
            <a:r>
              <a:rPr lang="en-US" sz="1300" dirty="0">
                <a:latin typeface="Helvetica Neue" panose="02000503000000020004"/>
              </a:rPr>
              <a:t>the child</a:t>
            </a:r>
          </a:p>
          <a:p>
            <a:pPr marL="285750" indent="-285750" defTabSz="966612">
              <a:buFont typeface="Arial" panose="020B0604020202020204" pitchFamily="34" charset="0"/>
              <a:buChar char="•"/>
              <a:defRPr/>
            </a:pPr>
            <a:r>
              <a:rPr lang="en-US" sz="1300" dirty="0">
                <a:latin typeface="Helvetica Neue" panose="02000503000000020004"/>
              </a:rPr>
              <a:t>the parents</a:t>
            </a:r>
          </a:p>
          <a:p>
            <a:pPr marL="285750" indent="-285750" defTabSz="966612">
              <a:buFont typeface="Arial" panose="020B0604020202020204" pitchFamily="34" charset="0"/>
              <a:buChar char="•"/>
              <a:defRPr/>
            </a:pPr>
            <a:r>
              <a:rPr lang="en-US" sz="1300" dirty="0">
                <a:latin typeface="Helvetica Neue" panose="02000503000000020004"/>
              </a:rPr>
              <a:t>the family as a whole, or</a:t>
            </a:r>
          </a:p>
          <a:p>
            <a:pPr marL="285750" indent="-285750" defTabSz="966612">
              <a:buFont typeface="Arial" panose="020B0604020202020204" pitchFamily="34" charset="0"/>
              <a:buChar char="•"/>
              <a:defRPr/>
            </a:pPr>
            <a:r>
              <a:rPr lang="en-US" sz="1300" dirty="0">
                <a:latin typeface="Helvetica Neue" panose="02000503000000020004"/>
              </a:rPr>
              <a:t>the community they live in. </a:t>
            </a:r>
          </a:p>
        </p:txBody>
      </p:sp>
      <p:sp>
        <p:nvSpPr>
          <p:cNvPr id="4" name="Slide Number Placeholder 3"/>
          <p:cNvSpPr>
            <a:spLocks noGrp="1"/>
          </p:cNvSpPr>
          <p:nvPr>
            <p:ph type="sldNum" sz="quarter" idx="5"/>
          </p:nvPr>
        </p:nvSpPr>
        <p:spPr/>
        <p:txBody>
          <a:bodyPr/>
          <a:lstStyle/>
          <a:p>
            <a:fld id="{35550678-214F-4C6C-8E93-8F54F8640FB3}" type="slidenum">
              <a:rPr lang="en-US" smtClean="0"/>
              <a:t>20</a:t>
            </a:fld>
            <a:endParaRPr lang="en-US"/>
          </a:p>
        </p:txBody>
      </p:sp>
    </p:spTree>
    <p:extLst>
      <p:ext uri="{BB962C8B-B14F-4D97-AF65-F5344CB8AC3E}">
        <p14:creationId xmlns:p14="http://schemas.microsoft.com/office/powerpoint/2010/main" val="199795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Creating equity means changing elements in the early childhood system that keep the doors to quality services closed. To some but not others.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Creating Equity for all families starts with opening the doors that are closed, so that every family can access to the full range of services that will promote the healthy development of each child.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we’re talking about changing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structural barriers to opportunity, access, and quality of service.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The burden for change is on the system, not the families.</a:t>
            </a:r>
          </a:p>
          <a:p>
            <a:pPr marL="0" marR="0">
              <a:lnSpc>
                <a:spcPct val="107000"/>
              </a:lnSpc>
              <a:spcBef>
                <a:spcPts val="0"/>
              </a:spcBef>
              <a:spcAft>
                <a:spcPts val="80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For example, for a family with a child with special needs, a lack of transportation, caregivers not trained to understand specialized needs, and high cost of specialized care are all factors that limit access. These factors create inequitable access to quality care for this family’s child.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300" dirty="0">
              <a:solidFill>
                <a:srgbClr val="000000"/>
              </a:solidFill>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21</a:t>
            </a:fld>
            <a:endParaRPr lang="en-US"/>
          </a:p>
        </p:txBody>
      </p:sp>
    </p:spTree>
    <p:extLst>
      <p:ext uri="{BB962C8B-B14F-4D97-AF65-F5344CB8AC3E}">
        <p14:creationId xmlns:p14="http://schemas.microsoft.com/office/powerpoint/2010/main" val="178295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Equity Principle for this goal is: Examine data about which children are getting served, and which are not.  And, based on the service usage patterns, change policies that limit access and increase financing to make quality early learning services available to all children.</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Acting on this principle, the agency that defines workforce training standards might use data about children with different conditions to understand what skills the early childhood workforce should have to be able to meet all children’s needs.  </a:t>
            </a:r>
          </a:p>
          <a:p>
            <a:pPr marL="342900" marR="0" lvl="0" indent="-342900">
              <a:lnSpc>
                <a:spcPct val="107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would then add requirements for caregivers to be trained to meet these specialized needs.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Acting on this principle, state policy makers would examine patterns of child care usage and costs faced by different families.  </a:t>
            </a:r>
          </a:p>
          <a:p>
            <a:pPr marL="342900" marR="0" lvl="0" indent="-342900">
              <a:lnSpc>
                <a:spcPct val="107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would then make policy changes that allow different funding sources to be used to cover different needs in a single setting.</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Together these changes would mean a family with a child with special needs would have the additional cost of specialized care covered and the child could experience a stable environment that can meet all of her needs.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actions reflect changes in the system that are focused on promoting the wellbeing of each child. </a:t>
            </a:r>
          </a:p>
          <a:p>
            <a:endParaRPr lang="en-US" sz="1300" dirty="0">
              <a:solidFill>
                <a:srgbClr val="000000"/>
              </a:solidFill>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22</a:t>
            </a:fld>
            <a:endParaRPr lang="en-US"/>
          </a:p>
        </p:txBody>
      </p:sp>
    </p:spTree>
    <p:extLst>
      <p:ext uri="{BB962C8B-B14F-4D97-AF65-F5344CB8AC3E}">
        <p14:creationId xmlns:p14="http://schemas.microsoft.com/office/powerpoint/2010/main" val="271730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Before moving on to the Quality Goal, here is an example of when early childhood collaborators’ feedback led to a new resource being available that affects Access.</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The 2019 Needs assessment, families said </a:t>
            </a:r>
            <a:r>
              <a:rPr lang="en-US" sz="2000" dirty="0"/>
              <a:t>they needed reliable and real-time information about where child care spaces were available; and they would like to have a list of child care providers with information about cost, quality ratings, availability, and user reviews. </a:t>
            </a:r>
          </a:p>
          <a:p>
            <a:pPr defTabSz="966612">
              <a:lnSpc>
                <a:spcPct val="107000"/>
              </a:lnSpc>
              <a:spcAft>
                <a:spcPts val="846"/>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66612" rtl="0" eaLnBrk="1" fontAlgn="auto" latinLnBrk="0" hangingPunct="1">
              <a:lnSpc>
                <a:spcPct val="107000"/>
              </a:lnSpc>
              <a:spcBef>
                <a:spcPts val="0"/>
              </a:spcBef>
              <a:spcAft>
                <a:spcPts val="846"/>
              </a:spcAft>
              <a:buClrTx/>
              <a:buSzTx/>
              <a:buFontTx/>
              <a:buNone/>
              <a:tabLst/>
              <a:defRPr/>
            </a:pPr>
            <a:r>
              <a:rPr lang="en-US" sz="2000" dirty="0">
                <a:latin typeface="Calibri" panose="020F0502020204030204" pitchFamily="34" charset="0"/>
                <a:ea typeface="Calibri" panose="020F0502020204030204" pitchFamily="34" charset="0"/>
                <a:cs typeface="Times New Roman" panose="02020603050405020304" pitchFamily="18" charset="0"/>
              </a:rPr>
              <a:t>In 2020, when the pandemic forced so many doors to close, many parents still needed to find child care for their children.  T</a:t>
            </a:r>
            <a:r>
              <a:rPr lang="en-US" sz="2000" dirty="0"/>
              <a:t>he Nebraska Child Care Referral Network (CCRN) was developed to help working parents find child care in their area for children from birth to age 12.   The website allows parents to search for providers using filters.</a:t>
            </a:r>
            <a:r>
              <a:rPr lang="en-US" sz="2000" b="1" u="sng" dirty="0">
                <a:hlinkClick r:id="rId3"/>
              </a:rPr>
              <a:t>  NEChildCareReferral.org</a:t>
            </a:r>
            <a:endParaRPr lang="en-US" sz="2000" dirty="0"/>
          </a:p>
          <a:p>
            <a:r>
              <a:rPr lang="en-US" sz="2000" dirty="0">
                <a:latin typeface="Calibri" panose="020F0502020204030204" pitchFamily="34" charset="0"/>
                <a:ea typeface="Calibri" panose="020F0502020204030204" pitchFamily="34" charset="0"/>
                <a:cs typeface="Times New Roman" panose="02020603050405020304" pitchFamily="18" charset="0"/>
              </a:rPr>
              <a:t>All licensed providers are invited to post their information on the website and the information on the website is updated frequently.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Also, in the survey of providers in April 2020 that led to the CCRN being built, providers said they couldn’t find thermometers and essential cleaning supplies. The partners who conducted the survey, took the information and figured out how to deliver thermometers and other cleaning supplies to the providers who needed them.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23</a:t>
            </a:fld>
            <a:endParaRPr lang="en-US"/>
          </a:p>
        </p:txBody>
      </p:sp>
    </p:spTree>
    <p:extLst>
      <p:ext uri="{BB962C8B-B14F-4D97-AF65-F5344CB8AC3E}">
        <p14:creationId xmlns:p14="http://schemas.microsoft.com/office/powerpoint/2010/main" val="2687391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6094">
              <a:lnSpc>
                <a:spcPct val="107000"/>
              </a:lnSpc>
              <a:spcAft>
                <a:spcPts val="871"/>
              </a:spcAft>
              <a:defRPr/>
            </a:pPr>
            <a:r>
              <a:rPr lang="en-US" dirty="0">
                <a:solidFill>
                  <a:srgbClr val="636467"/>
                </a:solidFill>
                <a:highlight>
                  <a:srgbClr val="FFFF00"/>
                </a:highlight>
                <a:latin typeface="HelveticaNeueLTStd-Roman"/>
              </a:rPr>
              <a:t>The Nebraska Early Childhood Strategic Plan defines quality early care and education in terms of </a:t>
            </a:r>
            <a:r>
              <a:rPr lang="en-US" b="1" dirty="0">
                <a:solidFill>
                  <a:srgbClr val="636467"/>
                </a:solidFill>
                <a:highlight>
                  <a:srgbClr val="FFFF00"/>
                </a:highlight>
                <a:latin typeface="HelveticaNeueLTStd-Roman"/>
              </a:rPr>
              <a:t>the child’s experience. </a:t>
            </a:r>
          </a:p>
          <a:p>
            <a:pPr>
              <a:lnSpc>
                <a:spcPct val="107000"/>
              </a:lnSpc>
              <a:spcAft>
                <a:spcPts val="871"/>
              </a:spcAft>
            </a:pPr>
            <a:endParaRPr lang="en-US" b="1" dirty="0">
              <a:solidFill>
                <a:srgbClr val="636467"/>
              </a:solidFill>
              <a:highlight>
                <a:srgbClr val="FFFF00"/>
              </a:highlight>
              <a:latin typeface="HelveticaNeueLTStd-Roman"/>
            </a:endParaRPr>
          </a:p>
          <a:p>
            <a:pPr marL="181240" indent="-181240" defTabSz="966612">
              <a:lnSpc>
                <a:spcPct val="107000"/>
              </a:lnSpc>
              <a:spcAft>
                <a:spcPts val="871"/>
              </a:spcAft>
              <a:buFont typeface="Arial" panose="020B0604020202020204" pitchFamily="34" charset="0"/>
              <a:buChar char="•"/>
              <a:defRPr/>
            </a:pPr>
            <a:r>
              <a:rPr lang="en-US" sz="1300" dirty="0">
                <a:solidFill>
                  <a:schemeClr val="tx1">
                    <a:lumMod val="50000"/>
                    <a:lumOff val="50000"/>
                  </a:schemeClr>
                </a:solidFill>
                <a:latin typeface="Helvetica Neue" panose="02000503000000020004"/>
              </a:rPr>
              <a:t>Quality early care and education is defined by what </a:t>
            </a:r>
            <a:r>
              <a:rPr lang="en-US" sz="1300" b="0" dirty="0">
                <a:solidFill>
                  <a:schemeClr val="tx1">
                    <a:lumMod val="50000"/>
                    <a:lumOff val="50000"/>
                  </a:schemeClr>
                </a:solidFill>
                <a:latin typeface="Helvetica Neue" panose="02000503000000020004"/>
              </a:rPr>
              <a:t>each child experiences </a:t>
            </a:r>
            <a:r>
              <a:rPr lang="en-US" sz="1300" dirty="0">
                <a:solidFill>
                  <a:schemeClr val="tx1">
                    <a:lumMod val="50000"/>
                    <a:lumOff val="50000"/>
                  </a:schemeClr>
                </a:solidFill>
                <a:latin typeface="Helvetica Neue" panose="02000503000000020004"/>
              </a:rPr>
              <a:t>and is characterized </a:t>
            </a:r>
            <a:r>
              <a:rPr lang="en-US" sz="1300" b="1" dirty="0">
                <a:solidFill>
                  <a:schemeClr val="tx1">
                    <a:lumMod val="50000"/>
                    <a:lumOff val="50000"/>
                  </a:schemeClr>
                </a:solidFill>
                <a:latin typeface="Helvetica Neue" panose="02000503000000020004"/>
              </a:rPr>
              <a:t>by positive and language-rich interactions between the developing child and familiar, caring adults – no matter the setting.</a:t>
            </a:r>
          </a:p>
          <a:p>
            <a:pPr>
              <a:lnSpc>
                <a:spcPct val="107000"/>
              </a:lnSpc>
              <a:spcAft>
                <a:spcPts val="871"/>
              </a:spcAft>
            </a:pPr>
            <a:endParaRPr lang="en-US" b="1" dirty="0">
              <a:solidFill>
                <a:srgbClr val="636467"/>
              </a:solidFill>
              <a:highlight>
                <a:srgbClr val="FFFF00"/>
              </a:highlight>
              <a:latin typeface="HelveticaNeueLTStd-Roman"/>
            </a:endParaRPr>
          </a:p>
          <a:p>
            <a:pPr>
              <a:lnSpc>
                <a:spcPct val="107000"/>
              </a:lnSpc>
              <a:spcAft>
                <a:spcPts val="871"/>
              </a:spcAft>
            </a:pPr>
            <a:r>
              <a:rPr lang="en-US" dirty="0">
                <a:solidFill>
                  <a:srgbClr val="636467"/>
                </a:solidFill>
                <a:latin typeface="HelveticaNeueLTStd-Roman"/>
              </a:rPr>
              <a:t>Often, people talk about quality in terms of the environmental characteristics that would enable a child to thrive --- such as the design and cleanliness of the facilities, the teaching materials, and teacher qualifications. And, indeed, those things are very important, because they contribute to the conditions where children can experience sensitive and responsive interactions with caring adults.</a:t>
            </a:r>
          </a:p>
          <a:p>
            <a:pPr>
              <a:lnSpc>
                <a:spcPct val="107000"/>
              </a:lnSpc>
              <a:spcAft>
                <a:spcPts val="871"/>
              </a:spcAft>
            </a:pPr>
            <a:endParaRPr lang="en-US" dirty="0">
              <a:solidFill>
                <a:srgbClr val="636467"/>
              </a:solidFill>
              <a:latin typeface="HelveticaNeueLTStd-Roman"/>
            </a:endParaRPr>
          </a:p>
          <a:p>
            <a:pPr defTabSz="996094">
              <a:lnSpc>
                <a:spcPct val="107000"/>
              </a:lnSpc>
              <a:spcAft>
                <a:spcPts val="871"/>
              </a:spcAft>
              <a:defRPr/>
            </a:pPr>
            <a:r>
              <a:rPr lang="en-US" dirty="0">
                <a:solidFill>
                  <a:srgbClr val="636467"/>
                </a:solidFill>
                <a:latin typeface="HelveticaNeueLTStd-Roman"/>
              </a:rPr>
              <a:t>However, without the connection of the warm, caring adult attending to individual needs where the child feels safe and known, a child may not receive the benefits of the lessons, the developmentally appropriate space and toys, or the training that staff received.</a:t>
            </a:r>
          </a:p>
          <a:p>
            <a:pPr defTabSz="996094">
              <a:lnSpc>
                <a:spcPct val="107000"/>
              </a:lnSpc>
              <a:spcAft>
                <a:spcPts val="871"/>
              </a:spcAft>
              <a:defRPr/>
            </a:pPr>
            <a:endParaRPr lang="en-US" dirty="0">
              <a:solidFill>
                <a:srgbClr val="636467"/>
              </a:solidFill>
              <a:latin typeface="HelveticaNeueLTStd-Roman"/>
            </a:endParaRPr>
          </a:p>
          <a:p>
            <a:pPr>
              <a:lnSpc>
                <a:spcPct val="107000"/>
              </a:lnSpc>
              <a:spcAft>
                <a:spcPts val="871"/>
              </a:spcAft>
            </a:pPr>
            <a:endParaRPr lang="en-US" dirty="0">
              <a:solidFill>
                <a:srgbClr val="636467"/>
              </a:solidFill>
              <a:latin typeface="HelveticaNeueLTStd-Roman"/>
            </a:endParaRPr>
          </a:p>
          <a:p>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24</a:t>
            </a:fld>
            <a:endParaRPr lang="en-US"/>
          </a:p>
        </p:txBody>
      </p:sp>
    </p:spTree>
    <p:extLst>
      <p:ext uri="{BB962C8B-B14F-4D97-AF65-F5344CB8AC3E}">
        <p14:creationId xmlns:p14="http://schemas.microsoft.com/office/powerpoint/2010/main" val="200954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Creating the space where a child experiences quality depends on the training and well being of the professionals caring for the child.</a:t>
            </a:r>
          </a:p>
          <a:p>
            <a:pPr marL="181240" indent="-181240">
              <a:buFont typeface="Arial" panose="020B0604020202020204" pitchFamily="34" charset="0"/>
              <a:buChar char="•"/>
            </a:pPr>
            <a:r>
              <a:rPr lang="en-US" b="0" dirty="0"/>
              <a:t>Ensuring these professionals have the qualifications and training to provide the caring and language-rich experiences</a:t>
            </a:r>
          </a:p>
          <a:p>
            <a:pPr marL="181240" indent="-181240">
              <a:buFont typeface="Arial" panose="020B0604020202020204" pitchFamily="34" charset="0"/>
              <a:buChar char="•"/>
            </a:pPr>
            <a:r>
              <a:rPr lang="en-US" b="0" dirty="0"/>
              <a:t>Ensuring these professionals are physically and mentally well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Creating the space where a child experiences quality depends on a focus on fostering the individual child’s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Ensuring learning materials are appropriate to each child’s age and ability and materials for the child and engagement with the families are culturally relevant. </a:t>
            </a:r>
          </a:p>
        </p:txBody>
      </p:sp>
      <p:sp>
        <p:nvSpPr>
          <p:cNvPr id="4" name="Slide Number Placeholder 3"/>
          <p:cNvSpPr>
            <a:spLocks noGrp="1"/>
          </p:cNvSpPr>
          <p:nvPr>
            <p:ph type="sldNum" sz="quarter" idx="5"/>
          </p:nvPr>
        </p:nvSpPr>
        <p:spPr/>
        <p:txBody>
          <a:bodyPr/>
          <a:lstStyle/>
          <a:p>
            <a:fld id="{35550678-214F-4C6C-8E93-8F54F8640FB3}" type="slidenum">
              <a:rPr lang="en-US" smtClean="0"/>
              <a:t>25</a:t>
            </a:fld>
            <a:endParaRPr lang="en-US"/>
          </a:p>
        </p:txBody>
      </p:sp>
    </p:spTree>
    <p:extLst>
      <p:ext uri="{BB962C8B-B14F-4D97-AF65-F5344CB8AC3E}">
        <p14:creationId xmlns:p14="http://schemas.microsoft.com/office/powerpoint/2010/main" val="37476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Creating the space where a child has a quality experience (that language-rich and caring 1:1 relationship) depends on</a:t>
            </a:r>
          </a:p>
          <a:p>
            <a:pPr marL="171450" indent="-171450">
              <a:buFont typeface="Arial" panose="020B0604020202020204" pitchFamily="34" charset="0"/>
              <a:buChar char="•"/>
            </a:pPr>
            <a:r>
              <a:rPr lang="en-US" b="0" dirty="0"/>
              <a:t>policies and practices that establish this definition of quality in the regulations</a:t>
            </a:r>
          </a:p>
          <a:p>
            <a:pPr marL="171450" indent="-171450">
              <a:buFont typeface="Arial" panose="020B0604020202020204" pitchFamily="34" charset="0"/>
              <a:buChar char="•"/>
            </a:pPr>
            <a:r>
              <a:rPr lang="en-US" b="0" dirty="0"/>
              <a:t>making it financially possible for providers in all settings to provide quality experiences, and </a:t>
            </a:r>
          </a:p>
          <a:p>
            <a:pPr marL="171450" indent="-171450">
              <a:buFont typeface="Arial" panose="020B0604020202020204" pitchFamily="34" charset="0"/>
              <a:buChar char="•"/>
            </a:pPr>
            <a:r>
              <a:rPr lang="en-US" b="0" dirty="0"/>
              <a:t>developing methods to assess (or measure) the quality experience and not evaluating providers on something else. </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endParaRPr lang="en-US" b="0" dirty="0"/>
          </a:p>
          <a:p>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26</a:t>
            </a:fld>
            <a:endParaRPr lang="en-US"/>
          </a:p>
        </p:txBody>
      </p:sp>
    </p:spTree>
    <p:extLst>
      <p:ext uri="{BB962C8B-B14F-4D97-AF65-F5344CB8AC3E}">
        <p14:creationId xmlns:p14="http://schemas.microsoft.com/office/powerpoint/2010/main" val="4011032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defining quality in terms of the child’s experience, the strategic plan seeks to promote equitable access to quality in all settings for all children.</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means changing the systems that surround early care providers so that every door a family walks through provides quality care – individualized, caring, language-rich, and welcoming care for students from every background. </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means that once they are enrolled in a program, each child experiences caring interactions that meet their individual needs and abilities.</a:t>
            </a:r>
          </a:p>
        </p:txBody>
      </p:sp>
      <p:sp>
        <p:nvSpPr>
          <p:cNvPr id="4" name="Slide Number Placeholder 3"/>
          <p:cNvSpPr>
            <a:spLocks noGrp="1"/>
          </p:cNvSpPr>
          <p:nvPr>
            <p:ph type="sldNum" sz="quarter" idx="5"/>
          </p:nvPr>
        </p:nvSpPr>
        <p:spPr/>
        <p:txBody>
          <a:bodyPr/>
          <a:lstStyle/>
          <a:p>
            <a:fld id="{35550678-214F-4C6C-8E93-8F54F8640FB3}" type="slidenum">
              <a:rPr lang="en-US" smtClean="0"/>
              <a:t>27</a:t>
            </a:fld>
            <a:endParaRPr lang="en-US"/>
          </a:p>
        </p:txBody>
      </p:sp>
    </p:spTree>
    <p:extLst>
      <p:ext uri="{BB962C8B-B14F-4D97-AF65-F5344CB8AC3E}">
        <p14:creationId xmlns:p14="http://schemas.microsoft.com/office/powerpoint/2010/main" val="350222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Equity Principle for this goal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Create practices and policies that cultivate early care environments that minimize the impact of adults’ implicit bias on young children’s development and learning. </a:t>
            </a:r>
            <a:r>
              <a:rPr lang="en-US" sz="2800" b="0" i="1" dirty="0">
                <a:solidFill>
                  <a:srgbClr val="202124"/>
                </a:solidFill>
                <a:effectLst/>
                <a:latin typeface="Roboto" panose="02000000000000000000" pitchFamily="2" charset="0"/>
              </a:rPr>
              <a:t>Remember that an implicit bias is an unconscious attitude or stereotype that affects how a person thinks, acts, and makes decisions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Unless they examine their own biases, teachers may treat children with certain characteristics differently without knowing why.  </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Providers acting on this principle would recruit, hire, and retain early childhood professionals </a:t>
            </a:r>
          </a:p>
          <a:p>
            <a:pPr marL="285750" marR="0" indent="-285750">
              <a:lnSpc>
                <a:spcPct val="107000"/>
              </a:lnSpc>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reflect the diversity of and speak the languages of children and families being served; and </a:t>
            </a:r>
          </a:p>
          <a:p>
            <a:pPr marL="285750" marR="0" indent="-285750">
              <a:lnSpc>
                <a:spcPct val="107000"/>
              </a:lnSpc>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meet professional standards. </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Agencies acting on this principle would establish professional standards for early childhood educators</a:t>
            </a:r>
          </a:p>
          <a:p>
            <a:pPr marL="342900" marR="0" lvl="0" indent="-342900">
              <a:lnSpc>
                <a:spcPct val="107000"/>
              </a:lnSpc>
              <a:spcBef>
                <a:spcPts val="0"/>
              </a:spcBef>
              <a:spcAft>
                <a:spcPts val="60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include training to assess whether the learning environment fits the developmental, cultural, and language needs of each child in their care; and</a:t>
            </a:r>
          </a:p>
          <a:p>
            <a:pPr marL="342900" marR="0" lvl="0" indent="-342900">
              <a:lnSpc>
                <a:spcPct val="107000"/>
              </a:lnSpc>
              <a:spcBef>
                <a:spcPts val="0"/>
              </a:spcBef>
              <a:spcAft>
                <a:spcPts val="60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include training to examine their own implicit biases and how those biases contribute to their interactions with each child.</a:t>
            </a: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p>
          <a:p>
            <a:pPr defTabSz="996094">
              <a:defRPr/>
            </a:pPr>
            <a:endParaRPr lang="en-US" sz="2000" dirty="0"/>
          </a:p>
          <a:p>
            <a:pPr defTabSz="996094">
              <a:defRPr/>
            </a:pPr>
            <a:endParaRPr lang="en-US" sz="3200" dirty="0"/>
          </a:p>
        </p:txBody>
      </p:sp>
      <p:sp>
        <p:nvSpPr>
          <p:cNvPr id="4" name="Slide Number Placeholder 3"/>
          <p:cNvSpPr>
            <a:spLocks noGrp="1"/>
          </p:cNvSpPr>
          <p:nvPr>
            <p:ph type="sldNum" sz="quarter" idx="5"/>
          </p:nvPr>
        </p:nvSpPr>
        <p:spPr/>
        <p:txBody>
          <a:bodyPr/>
          <a:lstStyle/>
          <a:p>
            <a:fld id="{35550678-214F-4C6C-8E93-8F54F8640FB3}" type="slidenum">
              <a:rPr lang="en-US" smtClean="0"/>
              <a:t>28</a:t>
            </a:fld>
            <a:endParaRPr lang="en-US"/>
          </a:p>
        </p:txBody>
      </p:sp>
    </p:spTree>
    <p:extLst>
      <p:ext uri="{BB962C8B-B14F-4D97-AF65-F5344CB8AC3E}">
        <p14:creationId xmlns:p14="http://schemas.microsoft.com/office/powerpoint/2010/main" val="49974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Before going on to the Collaboration goal, here is another time when input from early childhood collaborators led to needed changes.</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The Early Childhood Workforce Commission surveyed Nebraska’s early childhood professional workforce. The early childhood professionals reported that unless they get certified to work in a school setting, having a degree in early childhood education does not necessarily mean they will earn more than someone without the degree.</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en-US" sz="1900" dirty="0">
                <a:latin typeface="Calibri" panose="020F0502020204030204" pitchFamily="34" charset="0"/>
                <a:ea typeface="Calibri" panose="020F0502020204030204" pitchFamily="34" charset="0"/>
                <a:cs typeface="Times New Roman" panose="02020603050405020304" pitchFamily="18" charset="0"/>
              </a:rPr>
              <a:t>As a result of this information, </a:t>
            </a:r>
            <a:r>
              <a:rPr lang="en-US" sz="2000" dirty="0"/>
              <a:t>The University of Nebraska is working with state colleges, tribal colleges, and community colleges across the state to bring more equity to the early childhood programs in all institutions across the state. Work has already begun to create  </a:t>
            </a:r>
          </a:p>
          <a:p>
            <a:pPr marL="457200" lvl="0" indent="-457200">
              <a:buFont typeface="Arial" panose="020B0604020202020204" pitchFamily="34" charset="0"/>
              <a:buChar char="•"/>
            </a:pPr>
            <a:r>
              <a:rPr lang="en-US" sz="2000" dirty="0"/>
              <a:t>a Career Lattice, </a:t>
            </a:r>
          </a:p>
          <a:p>
            <a:pPr marL="457200" lvl="0" indent="-457200">
              <a:buFont typeface="Arial" panose="020B0604020202020204" pitchFamily="34" charset="0"/>
              <a:buChar char="•"/>
            </a:pPr>
            <a:r>
              <a:rPr lang="en-US" sz="2000" dirty="0"/>
              <a:t>stackable credentials, and </a:t>
            </a:r>
          </a:p>
          <a:p>
            <a:pPr marL="457200" lvl="0" indent="-457200">
              <a:buFont typeface="Arial" panose="020B0604020202020204" pitchFamily="34" charset="0"/>
              <a:buChar char="•"/>
            </a:pPr>
            <a:r>
              <a:rPr lang="en-US" sz="2000" dirty="0"/>
              <a:t>apprenticeships that can make the EC profession a priority profession.</a:t>
            </a:r>
          </a:p>
          <a:p>
            <a:pPr marL="0" marR="0">
              <a:lnSpc>
                <a:spcPct val="107000"/>
              </a:lnSpc>
              <a:spcBef>
                <a:spcPts val="0"/>
              </a:spcBef>
              <a:spcAft>
                <a:spcPts val="600"/>
              </a:spcAft>
            </a:pPr>
            <a:endParaRPr lang="en-US" sz="2000" b="1" dirty="0"/>
          </a:p>
          <a:p>
            <a:endParaRPr lang="en-US" sz="2000" dirty="0"/>
          </a:p>
          <a:p>
            <a:pPr marL="0" marR="0">
              <a:lnSpc>
                <a:spcPct val="107000"/>
              </a:lnSpc>
              <a:spcBef>
                <a:spcPts val="0"/>
              </a:spcBef>
              <a:spcAft>
                <a:spcPts val="6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29</a:t>
            </a:fld>
            <a:endParaRPr lang="en-US"/>
          </a:p>
        </p:txBody>
      </p:sp>
    </p:spTree>
    <p:extLst>
      <p:ext uri="{BB962C8B-B14F-4D97-AF65-F5344CB8AC3E}">
        <p14:creationId xmlns:p14="http://schemas.microsoft.com/office/powerpoint/2010/main" val="21789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of the strategic plan is that All Nebraska children and their families have access to quality early childhood services that support children’s healthy development from birth through age 8.</a:t>
            </a:r>
            <a:br>
              <a:rPr lang="en-US" dirty="0"/>
            </a:b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3</a:t>
            </a:fld>
            <a:endParaRPr lang="en-US"/>
          </a:p>
        </p:txBody>
      </p:sp>
    </p:spTree>
    <p:extLst>
      <p:ext uri="{BB962C8B-B14F-4D97-AF65-F5344CB8AC3E}">
        <p14:creationId xmlns:p14="http://schemas.microsoft.com/office/powerpoint/2010/main" val="1837795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a:t>Early care providers, and the organizations that support them through training and coaching, are all working very hard to increase quality in early childhood services. These providers and organizations all live and work within communities, and each community has unique resources and needs. </a:t>
            </a:r>
          </a:p>
          <a:p>
            <a:pPr>
              <a:lnSpc>
                <a:spcPct val="107000"/>
              </a:lnSpc>
              <a:spcAft>
                <a:spcPts val="846"/>
              </a:spcAft>
            </a:pPr>
            <a:endParaRPr lang="en-US" sz="1300" b="1" dirty="0">
              <a:solidFill>
                <a:srgbClr val="F29C0D"/>
              </a:solidFill>
            </a:endParaRPr>
          </a:p>
          <a:p>
            <a:pPr>
              <a:lnSpc>
                <a:spcPct val="107000"/>
              </a:lnSpc>
              <a:spcAft>
                <a:spcPts val="846"/>
              </a:spcAft>
            </a:pPr>
            <a:r>
              <a:rPr lang="en-US" sz="2500" b="1" dirty="0">
                <a:solidFill>
                  <a:srgbClr val="F29C0D"/>
                </a:solidFill>
              </a:rPr>
              <a:t>Collaboration </a:t>
            </a:r>
            <a:r>
              <a:rPr lang="en-US" b="1" dirty="0">
                <a:solidFill>
                  <a:schemeClr val="tx1">
                    <a:lumMod val="50000"/>
                    <a:lumOff val="50000"/>
                  </a:schemeClr>
                </a:solidFill>
              </a:rPr>
              <a:t>is needed at local and regional levels to promote quality early childhood services for all children and families.</a:t>
            </a:r>
            <a:r>
              <a:rPr lang="en-US" dirty="0">
                <a:solidFill>
                  <a:schemeClr val="tx1">
                    <a:lumMod val="50000"/>
                    <a:lumOff val="50000"/>
                  </a:schemeClr>
                </a:solidFill>
              </a:rPr>
              <a:t> </a:t>
            </a:r>
            <a:r>
              <a:rPr lang="en-US" sz="1300" dirty="0"/>
              <a:t>The more collaboration and coordination there is at the local and regional levels --- among providers, school personnel, early learning coaches, business and non-profit leaders, local officials, families, and others --- the more likely it is that providers will have access to the tools and resources required to build children’s wellbeing by providing quality experiences.  </a:t>
            </a:r>
          </a:p>
          <a:p>
            <a:pPr>
              <a:lnSpc>
                <a:spcPct val="107000"/>
              </a:lnSpc>
              <a:spcAft>
                <a:spcPts val="846"/>
              </a:spcAft>
            </a:pPr>
            <a:endParaRPr lang="en-US" sz="1300" dirty="0"/>
          </a:p>
          <a:p>
            <a:pPr defTabSz="966612">
              <a:defRPr/>
            </a:pPr>
            <a:r>
              <a:rPr lang="en-US" sz="1300" dirty="0"/>
              <a:t>In 2019, stakeholders repeatedly described </a:t>
            </a:r>
            <a:r>
              <a:rPr lang="en-US" sz="1300" b="1" dirty="0"/>
              <a:t>limits in collaboration</a:t>
            </a:r>
            <a:r>
              <a:rPr lang="en-US" sz="1300" dirty="0"/>
              <a:t>, including:</a:t>
            </a:r>
          </a:p>
          <a:p>
            <a:pPr defTabSz="966612">
              <a:defRPr/>
            </a:pPr>
            <a:endParaRPr lang="en-US" sz="1300" dirty="0"/>
          </a:p>
          <a:p>
            <a:pPr defTabSz="966612">
              <a:defRPr/>
            </a:pPr>
            <a:r>
              <a:rPr lang="en-US" sz="1300" b="0" dirty="0"/>
              <a:t>Limited communication between early care providers and school personnel. This included </a:t>
            </a:r>
          </a:p>
          <a:p>
            <a:pPr marL="181240" indent="-181240" defTabSz="966612">
              <a:buFont typeface="Arial" panose="020B0604020202020204" pitchFamily="34" charset="0"/>
              <a:buChar char="•"/>
              <a:defRPr/>
            </a:pPr>
            <a:r>
              <a:rPr lang="en-US" sz="1300" b="0" dirty="0"/>
              <a:t>Limited communication about children’s developmental potential, particularly as related to children making the transition to Kindergarten; and</a:t>
            </a:r>
          </a:p>
          <a:p>
            <a:pPr marL="181240" indent="-181240" defTabSz="966612">
              <a:buFont typeface="Arial" panose="020B0604020202020204" pitchFamily="34" charset="0"/>
              <a:buChar char="•"/>
              <a:defRPr/>
            </a:pPr>
            <a:r>
              <a:rPr lang="en-US" sz="1300" b="0" dirty="0"/>
              <a:t>Limited sharing of professional development resources.</a:t>
            </a:r>
          </a:p>
          <a:p>
            <a:pPr defTabSz="966612">
              <a:defRPr/>
            </a:pPr>
            <a:endParaRPr lang="en-US" b="0" dirty="0"/>
          </a:p>
          <a:p>
            <a:pPr defTabSz="966612">
              <a:defRPr/>
            </a:pPr>
            <a:r>
              <a:rPr lang="en-US" sz="1300" b="0" dirty="0"/>
              <a:t>Stakeholders described inconsistent capacity to coordinate services in different communities.</a:t>
            </a:r>
          </a:p>
          <a:p>
            <a:pPr marL="181240" indent="-181240">
              <a:buFont typeface="Arial" panose="020B0604020202020204" pitchFamily="34" charset="0"/>
              <a:buChar char="•"/>
              <a:defRPr/>
            </a:pPr>
            <a:r>
              <a:rPr lang="en-US" b="0" dirty="0"/>
              <a:t>We heard about some communities that had effective plans in place to coordinate resources; in some cases, several communities across counties pooling resources to promote the well-being of families and children. </a:t>
            </a:r>
          </a:p>
          <a:p>
            <a:pPr marL="181240" indent="-181240">
              <a:buFont typeface="Arial" panose="020B0604020202020204" pitchFamily="34" charset="0"/>
              <a:buChar char="•"/>
              <a:defRPr/>
            </a:pPr>
            <a:r>
              <a:rPr lang="en-US" b="0" dirty="0"/>
              <a:t>We also heard about communities that had no coordination plans or efforts in place.</a:t>
            </a:r>
            <a:endParaRPr lang="en-US" b="0" dirty="0">
              <a:cs typeface="Calibri"/>
            </a:endParaRPr>
          </a:p>
          <a:p>
            <a:pPr defTabSz="966612">
              <a:defRPr/>
            </a:pPr>
            <a:endParaRPr lang="en-US" b="0" dirty="0"/>
          </a:p>
          <a:p>
            <a:r>
              <a:rPr lang="en-US" b="0" dirty="0"/>
              <a:t>This limited collaboration and inconsistent coordination contributes to gaps in continuity of care.</a:t>
            </a:r>
          </a:p>
          <a:p>
            <a:pPr>
              <a:lnSpc>
                <a:spcPct val="107000"/>
              </a:lnSpc>
              <a:spcAft>
                <a:spcPts val="846"/>
              </a:spcAft>
            </a:pPr>
            <a:endParaRPr lang="en-US" sz="1300" dirty="0"/>
          </a:p>
        </p:txBody>
      </p:sp>
      <p:sp>
        <p:nvSpPr>
          <p:cNvPr id="4" name="Slide Number Placeholder 3"/>
          <p:cNvSpPr>
            <a:spLocks noGrp="1"/>
          </p:cNvSpPr>
          <p:nvPr>
            <p:ph type="sldNum" sz="quarter" idx="5"/>
          </p:nvPr>
        </p:nvSpPr>
        <p:spPr/>
        <p:txBody>
          <a:bodyPr/>
          <a:lstStyle/>
          <a:p>
            <a:fld id="{35550678-214F-4C6C-8E93-8F54F8640FB3}" type="slidenum">
              <a:rPr lang="en-US" smtClean="0"/>
              <a:t>30</a:t>
            </a:fld>
            <a:endParaRPr lang="en-US"/>
          </a:p>
        </p:txBody>
      </p:sp>
    </p:spTree>
    <p:extLst>
      <p:ext uri="{BB962C8B-B14F-4D97-AF65-F5344CB8AC3E}">
        <p14:creationId xmlns:p14="http://schemas.microsoft.com/office/powerpoint/2010/main" val="4262513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t>Collaboration is essential for ensuring continuity of care, which is a critical part of ensuring that a child experiences quality.</a:t>
            </a:r>
          </a:p>
          <a:p>
            <a:endParaRPr lang="en-US" sz="1300" dirty="0"/>
          </a:p>
          <a:p>
            <a:pPr>
              <a:defRPr/>
            </a:pPr>
            <a:r>
              <a:rPr lang="en-US" sz="1300" dirty="0">
                <a:latin typeface="Arial"/>
                <a:ea typeface="Times New Roman" panose="02020603050405020304" pitchFamily="18" charset="0"/>
                <a:cs typeface="Times New Roman"/>
              </a:rPr>
              <a:t>A child experiences continuity of care when their care settings are few in number and offer stability.  This means that a child is not moved between settings </a:t>
            </a:r>
          </a:p>
          <a:p>
            <a:pPr>
              <a:defRPr/>
            </a:pPr>
            <a:r>
              <a:rPr lang="en-US" sz="1300" dirty="0">
                <a:latin typeface="Arial"/>
                <a:ea typeface="Times New Roman" panose="02020603050405020304" pitchFamily="18" charset="0"/>
                <a:cs typeface="Times New Roman"/>
              </a:rPr>
              <a:t>in a single day, week, or month because of their family’s work schedule, or because of limited availability in the community. </a:t>
            </a:r>
          </a:p>
          <a:p>
            <a:pPr marL="181240" indent="-181240">
              <a:defRPr/>
            </a:pPr>
            <a:endParaRPr lang="en-US" sz="1300" dirty="0">
              <a:latin typeface="Arial"/>
              <a:ea typeface="Times New Roman" panose="02020603050405020304" pitchFamily="18"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The stability created by continuous care prevents them from breaking and reforming the relationships that are at the center of a quality experience. </a:t>
            </a:r>
            <a:r>
              <a:rPr lang="en-US" sz="1300" dirty="0">
                <a:solidFill>
                  <a:srgbClr val="414042"/>
                </a:solidFill>
                <a:latin typeface="Helvetica" panose="020B0604020202020204" pitchFamily="34" charset="0"/>
                <a:ea typeface="Times New Roman" panose="02020603050405020304" pitchFamily="18" charset="0"/>
                <a:cs typeface="Times New Roman" panose="02020603050405020304" pitchFamily="18" charset="0"/>
              </a:rPr>
              <a:t>Each of those changes creates a stressor for the family and the child; experiencing that stressor repeatedly will negatively affect their development and learning. </a:t>
            </a:r>
            <a:endParaRPr lang="en-US" sz="1300" dirty="0"/>
          </a:p>
          <a:p>
            <a:pPr marL="171450" indent="-171450" defTabSz="966612">
              <a:buFont typeface="Arial" panose="020B0604020202020204" pitchFamily="34" charset="0"/>
              <a:buChar char="•"/>
              <a:defRPr/>
            </a:pPr>
            <a:r>
              <a:rPr lang="en-US" dirty="0"/>
              <a:t>In the needs assessment, f</a:t>
            </a:r>
            <a:r>
              <a:rPr lang="en-US" sz="1300" dirty="0">
                <a:solidFill>
                  <a:srgbClr val="414042"/>
                </a:solidFill>
                <a:latin typeface="Helvetica" panose="020B0604020202020204" pitchFamily="34" charset="0"/>
                <a:ea typeface="Times New Roman" panose="02020603050405020304" pitchFamily="18" charset="0"/>
                <a:cs typeface="Times New Roman" panose="02020603050405020304" pitchFamily="18" charset="0"/>
              </a:rPr>
              <a:t>amilies that reported several of the challenging conditions listed earlier (slide 20) were nearly twice as likely as other families to have changed their care arrangement two or more times in the last year.  </a:t>
            </a:r>
            <a:endParaRPr lang="en-US" sz="1300" dirty="0"/>
          </a:p>
          <a:p>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31</a:t>
            </a:fld>
            <a:endParaRPr lang="en-US"/>
          </a:p>
        </p:txBody>
      </p:sp>
    </p:spTree>
    <p:extLst>
      <p:ext uri="{BB962C8B-B14F-4D97-AF65-F5344CB8AC3E}">
        <p14:creationId xmlns:p14="http://schemas.microsoft.com/office/powerpoint/2010/main" val="207599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Early childhood collaborators recommended several strategies that will support community-based collaboration and increase access to quality early care and education. These include </a:t>
            </a:r>
          </a:p>
          <a:p>
            <a:pPr marL="302066" indent="-302066">
              <a:spcAft>
                <a:spcPts val="600"/>
              </a:spcAft>
              <a:buFont typeface="Arial"/>
              <a:buChar char="•"/>
              <a:defRPr/>
            </a:pPr>
            <a:r>
              <a:rPr lang="en-US" dirty="0"/>
              <a:t>Building relationships between early care providers and school personnel in the community. </a:t>
            </a:r>
          </a:p>
          <a:p>
            <a:pPr marL="302066" indent="-302066">
              <a:spcAft>
                <a:spcPts val="600"/>
              </a:spcAft>
              <a:buFont typeface="Arial"/>
              <a:buChar char="•"/>
              <a:defRPr/>
            </a:pPr>
            <a:r>
              <a:rPr lang="en-US" dirty="0"/>
              <a:t>Increasing communication between early care providers and schools, especially around the transition to kindergarten. </a:t>
            </a:r>
          </a:p>
          <a:p>
            <a:pPr marL="302066" indent="-302066">
              <a:spcAft>
                <a:spcPts val="600"/>
              </a:spcAft>
              <a:buFont typeface="Arial"/>
              <a:buChar char="•"/>
            </a:pPr>
            <a:r>
              <a:rPr lang="en-US" dirty="0"/>
              <a:t>Bringing new partners to the table to ensure full representation in collaborative planning efforts.</a:t>
            </a:r>
          </a:p>
          <a:p>
            <a:pPr marL="302066" indent="-302066">
              <a:spcAft>
                <a:spcPts val="600"/>
              </a:spcAft>
              <a:buFont typeface="Arial"/>
              <a:buChar char="•"/>
            </a:pPr>
            <a:r>
              <a:rPr lang="en-US" dirty="0"/>
              <a:t>Facilitating ongoing collaboration among community leaders as they identify community strengths, resources, and priorities, with a focus on developing local or regional plans to improve access to quality care.</a:t>
            </a:r>
            <a:endParaRPr lang="en-US" b="0" i="0" u="none" strike="noStrike" baseline="0" dirty="0">
              <a:cs typeface="Calibri" panose="020F0502020204030204"/>
            </a:endParaRPr>
          </a:p>
          <a:p>
            <a:pPr marL="0" indent="0">
              <a:spcAft>
                <a:spcPts val="600"/>
              </a:spcAft>
              <a:buFont typeface="Arial"/>
              <a:buNone/>
            </a:pPr>
            <a:r>
              <a:rPr lang="en-US" b="0" i="0" u="none" strike="noStrike" baseline="0" dirty="0">
                <a:cs typeface="Calibri" panose="020F0502020204030204"/>
              </a:rPr>
              <a:t>C</a:t>
            </a:r>
            <a:r>
              <a:rPr lang="en-US" b="0" i="0" u="none" strike="noStrike" baseline="0" dirty="0"/>
              <a:t>ollaboration also includes state-level partners working together to help communities plan and implement changes that will build children’s and families’ well-being.</a:t>
            </a:r>
            <a:r>
              <a:rPr lang="en-US" dirty="0"/>
              <a:t> </a:t>
            </a:r>
            <a:endParaRPr lang="en-US" b="1" dirty="0"/>
          </a:p>
        </p:txBody>
      </p:sp>
      <p:sp>
        <p:nvSpPr>
          <p:cNvPr id="4" name="Slide Number Placeholder 3"/>
          <p:cNvSpPr>
            <a:spLocks noGrp="1"/>
          </p:cNvSpPr>
          <p:nvPr>
            <p:ph type="sldNum" sz="quarter" idx="5"/>
          </p:nvPr>
        </p:nvSpPr>
        <p:spPr/>
        <p:txBody>
          <a:bodyPr/>
          <a:lstStyle/>
          <a:p>
            <a:fld id="{35550678-214F-4C6C-8E93-8F54F8640FB3}" type="slidenum">
              <a:rPr lang="en-US" smtClean="0"/>
              <a:t>32</a:t>
            </a:fld>
            <a:endParaRPr lang="en-US"/>
          </a:p>
        </p:txBody>
      </p:sp>
    </p:spTree>
    <p:extLst>
      <p:ext uri="{BB962C8B-B14F-4D97-AF65-F5344CB8AC3E}">
        <p14:creationId xmlns:p14="http://schemas.microsoft.com/office/powerpoint/2010/main" val="3432818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Creating equity in collaboration means including diverse representation from across the community to develop a coordinated network of early childhood services – and creating plans that ensure community resources benefit all children.</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stated earlier, families and children are the focus of the work of the strategic plan, but the focus for change is the service delivery system to redesign it so to focus on helping build the children’s and families’ wellbeing. </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Community collaborators and leaders have the best understanding of the people, resources, and other factors that impact local families. Their role is central to planning connections and opportunities to link all families to early childhood providers and other resources and to identify needed services and resources that will meet all families’ needs.</a:t>
            </a:r>
          </a:p>
          <a:p>
            <a:endParaRPr lang="en-US" sz="1300" dirty="0">
              <a:solidFill>
                <a:srgbClr val="414042"/>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33</a:t>
            </a:fld>
            <a:endParaRPr lang="en-US"/>
          </a:p>
        </p:txBody>
      </p:sp>
    </p:spTree>
    <p:extLst>
      <p:ext uri="{BB962C8B-B14F-4D97-AF65-F5344CB8AC3E}">
        <p14:creationId xmlns:p14="http://schemas.microsoft.com/office/powerpoint/2010/main" val="2744382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Equity Principle for this goal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Ensure diverse representation in creating coordinated, community-based plans and in making decisions about using local resources.</a:t>
            </a:r>
          </a:p>
          <a:p>
            <a:pPr marL="0" marR="0">
              <a:lnSpc>
                <a:spcPct val="107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Community leaders and organizers acting on this principle know that giving voice to diverse perspectives will strengthen the network of resources available to all children and families.  </a:t>
            </a:r>
          </a:p>
          <a:p>
            <a:pPr marL="285750" marR="0" indent="-285750">
              <a:lnSpc>
                <a:spcPct val="107000"/>
              </a:lnSpc>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they might create a space to develop collaborative relationships between early care providers, school personnel, and social service agencies within the community.</a:t>
            </a:r>
          </a:p>
          <a:p>
            <a:pPr marL="285750" marR="0" indent="-285750">
              <a:lnSpc>
                <a:spcPct val="107000"/>
              </a:lnSpc>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beginning of community-based planning, they might take steps to ensure representatives from all cultural groups and families with specific needs are represented.</a:t>
            </a:r>
          </a:p>
          <a:p>
            <a:pPr marL="342900" marR="0" lvl="0" indent="-342900">
              <a:lnSpc>
                <a:spcPct val="107000"/>
              </a:lnSpc>
              <a:spcBef>
                <a:spcPts val="0"/>
              </a:spcBef>
              <a:spcAft>
                <a:spcPts val="600"/>
              </a:spcAft>
              <a:buFont typeface="Arial" panose="020B0604020202020204" pitchFamily="34" charset="0"/>
              <a:buChar char="•"/>
              <a:tabLst>
                <a:tab pos="2286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solidFill>
                <a:srgbClr val="414042"/>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34</a:t>
            </a:fld>
            <a:endParaRPr lang="en-US"/>
          </a:p>
        </p:txBody>
      </p:sp>
    </p:spTree>
    <p:extLst>
      <p:ext uri="{BB962C8B-B14F-4D97-AF65-F5344CB8AC3E}">
        <p14:creationId xmlns:p14="http://schemas.microsoft.com/office/powerpoint/2010/main" val="2714484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Font typeface="Arial" panose="020B0604020202020204" pitchFamily="34" charset="0"/>
              <a:buNone/>
              <a:tabLst>
                <a:tab pos="228600" algn="l"/>
              </a:tabLst>
            </a:pPr>
            <a:r>
              <a:rPr lang="en-US" sz="1900" dirty="0">
                <a:latin typeface="Calibri" panose="020F0502020204030204" pitchFamily="34" charset="0"/>
                <a:ea typeface="Calibri" panose="020F0502020204030204" pitchFamily="34" charset="0"/>
                <a:cs typeface="Times New Roman" panose="02020603050405020304" pitchFamily="18" charset="0"/>
              </a:rPr>
              <a:t>Before moving on to the alignment goal, here is another example of partners in early childhood organizations coming together to create a resource to meet a need expressed by stakeholders.</a:t>
            </a:r>
          </a:p>
          <a:p>
            <a:pPr marL="0" marR="0" lvl="0" indent="0">
              <a:lnSpc>
                <a:spcPct val="107000"/>
              </a:lnSpc>
              <a:spcBef>
                <a:spcPts val="0"/>
              </a:spcBef>
              <a:spcAft>
                <a:spcPts val="600"/>
              </a:spcAft>
              <a:buFont typeface="Arial" panose="020B0604020202020204" pitchFamily="34" charset="0"/>
              <a:buNone/>
              <a:tabLst>
                <a:tab pos="228600" algn="l"/>
              </a:tabLs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tab pos="228600" algn="l"/>
              </a:tabLst>
              <a:defRPr/>
            </a:pPr>
            <a:r>
              <a:rPr lang="en-US" sz="1900" dirty="0">
                <a:effectLst/>
                <a:latin typeface="Calibri" panose="020F0502020204030204" pitchFamily="34" charset="0"/>
                <a:ea typeface="Calibri" panose="020F0502020204030204" pitchFamily="34" charset="0"/>
                <a:cs typeface="Times New Roman" panose="02020603050405020304" pitchFamily="18" charset="0"/>
              </a:rPr>
              <a:t>In meetings across the state, early childhood educators, schoolteachers, and other community-based partners expressed a desire to be better able to prepare classrooms and work across settings to help young children successfully make the transition to kindergarten. </a:t>
            </a: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tab pos="228600" algn="l"/>
              </a:tabLst>
              <a:defRPr/>
            </a:pPr>
            <a:endParaRPr lang="en-US" sz="19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tab pos="228600" algn="l"/>
              </a:tabLst>
              <a:defRPr/>
            </a:pPr>
            <a:r>
              <a:rPr lang="en-US" sz="2000" dirty="0">
                <a:effectLst/>
              </a:rPr>
              <a:t>With preschool development grant funds, a workgroup of experts was convened to identify r</a:t>
            </a:r>
            <a:r>
              <a:rPr lang="en-US" sz="3200" b="0" i="0" dirty="0">
                <a:solidFill>
                  <a:srgbClr val="333333"/>
                </a:solidFill>
                <a:effectLst/>
                <a:latin typeface="Source Sans Pro" panose="020B0503030403020204" pitchFamily="34" charset="0"/>
              </a:rPr>
              <a:t>esearch-based activities, strategies, and resources specific to families, schools, and early care and education  providers that support transition into kindergarten. </a:t>
            </a:r>
            <a:r>
              <a:rPr lang="en-US" sz="2000" dirty="0">
                <a:effectLst/>
              </a:rPr>
              <a:t>As a result, the </a:t>
            </a:r>
            <a:r>
              <a:rPr lang="en-US" sz="2000" i="1" dirty="0">
                <a:effectLst/>
              </a:rPr>
              <a:t>Nebraska Transition to Kindergarten Toolkit and Resource Guide </a:t>
            </a:r>
            <a:r>
              <a:rPr lang="en-US" sz="2000" dirty="0">
                <a:effectLst/>
              </a:rPr>
              <a:t>was created and is available to early childhood providers and schools statewide. </a:t>
            </a:r>
            <a:r>
              <a:rPr lang="en-US" sz="3200" b="0" i="0" dirty="0">
                <a:solidFill>
                  <a:srgbClr val="333333"/>
                </a:solidFill>
                <a:effectLst/>
                <a:latin typeface="Source Sans Pro" panose="020B0503030403020204" pitchFamily="34" charset="0"/>
              </a:rPr>
              <a:t>This toolkit presents a common understanding of developmentally appropriate expectations and practices that support continuity in transitions for young children. </a:t>
            </a:r>
            <a:endParaRPr lang="en-US" sz="2000" dirty="0">
              <a:effectLst/>
            </a:endParaRPr>
          </a:p>
          <a:p>
            <a:pPr marL="0" marR="0" lvl="0" indent="0">
              <a:lnSpc>
                <a:spcPct val="107000"/>
              </a:lnSpc>
              <a:spcBef>
                <a:spcPts val="0"/>
              </a:spcBef>
              <a:spcAft>
                <a:spcPts val="600"/>
              </a:spcAft>
              <a:buFont typeface="Arial" panose="020B0604020202020204" pitchFamily="34" charset="0"/>
              <a:buNone/>
              <a:tabLst>
                <a:tab pos="2286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1" dirty="0"/>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35</a:t>
            </a:fld>
            <a:endParaRPr lang="en-US"/>
          </a:p>
        </p:txBody>
      </p:sp>
    </p:spTree>
    <p:extLst>
      <p:ext uri="{BB962C8B-B14F-4D97-AF65-F5344CB8AC3E}">
        <p14:creationId xmlns:p14="http://schemas.microsoft.com/office/powerpoint/2010/main" val="2607645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a:t>The fourth goal of the strategic plan focuses on making changes to the early childhood system at the state level, identifying strategies that will empower communities, providers, and families to collaborate in building the well being of children through access to quality care.  The alignment goal focuses on the processes of the state agencies and state-level organizations that make resources available to families and providers.</a:t>
            </a:r>
          </a:p>
          <a:p>
            <a:pPr>
              <a:lnSpc>
                <a:spcPct val="107000"/>
              </a:lnSpc>
              <a:spcAft>
                <a:spcPts val="846"/>
              </a:spcAft>
            </a:pPr>
            <a:endParaRPr lang="en-US" sz="1300" dirty="0"/>
          </a:p>
          <a:p>
            <a:pPr>
              <a:lnSpc>
                <a:spcPct val="107000"/>
              </a:lnSpc>
              <a:spcAft>
                <a:spcPts val="846"/>
              </a:spcAft>
            </a:pPr>
            <a:r>
              <a:rPr lang="en-US" sz="1300" dirty="0"/>
              <a:t>Stakeholders identified these strategies as necessary to achieve the goal of alignment: </a:t>
            </a:r>
          </a:p>
          <a:p>
            <a:pPr marL="285750" indent="-285750">
              <a:lnSpc>
                <a:spcPct val="107000"/>
              </a:lnSpc>
              <a:spcAft>
                <a:spcPts val="846"/>
              </a:spcAft>
              <a:buFont typeface="Arial" panose="020B0604020202020204" pitchFamily="34" charset="0"/>
              <a:buChar char="•"/>
            </a:pPr>
            <a:r>
              <a:rPr lang="en-US" sz="1300" dirty="0"/>
              <a:t>Create a shared vision - among the public, policy makers, and community leaders - about the importance of quality early childhood care and education</a:t>
            </a:r>
          </a:p>
          <a:p>
            <a:pPr marL="285750" indent="-285750">
              <a:lnSpc>
                <a:spcPct val="107000"/>
              </a:lnSpc>
              <a:spcAft>
                <a:spcPts val="846"/>
              </a:spcAft>
              <a:buFont typeface="Arial" panose="020B0604020202020204" pitchFamily="34" charset="0"/>
              <a:buChar char="•"/>
            </a:pPr>
            <a:r>
              <a:rPr lang="en-US" sz="1300" dirty="0"/>
              <a:t>Align policies to the shared vision that facilitate investment and prioritization of resources</a:t>
            </a:r>
            <a:r>
              <a:rPr lang="en-US" sz="1300" b="1" dirty="0"/>
              <a:t> </a:t>
            </a:r>
            <a:r>
              <a:rPr lang="en-US" sz="1300" dirty="0"/>
              <a:t>to ensure each child has access to quality early care and education</a:t>
            </a:r>
          </a:p>
          <a:p>
            <a:pPr marL="285750" indent="-285750">
              <a:lnSpc>
                <a:spcPct val="107000"/>
              </a:lnSpc>
              <a:spcAft>
                <a:spcPts val="846"/>
              </a:spcAft>
              <a:buFont typeface="Arial" panose="020B0604020202020204" pitchFamily="34" charset="0"/>
              <a:buChar char="•"/>
            </a:pPr>
            <a:r>
              <a:rPr lang="en-US" sz="1300" dirty="0"/>
              <a:t>Simplify the administrative processes that make resources available more easily and consistently</a:t>
            </a:r>
          </a:p>
          <a:p>
            <a:pPr marL="285750" indent="-285750">
              <a:lnSpc>
                <a:spcPct val="107000"/>
              </a:lnSpc>
              <a:spcAft>
                <a:spcPts val="846"/>
              </a:spcAft>
              <a:buFont typeface="Arial" panose="020B0604020202020204" pitchFamily="34" charset="0"/>
              <a:buChar char="•"/>
            </a:pPr>
            <a:r>
              <a:rPr lang="en-US" sz="1300" dirty="0"/>
              <a:t>Facilitate standardized and integrated data about available services and about the families and children using early childhood services</a:t>
            </a:r>
          </a:p>
          <a:p>
            <a:pPr marL="285750" indent="-285750">
              <a:lnSpc>
                <a:spcPct val="107000"/>
              </a:lnSpc>
              <a:spcAft>
                <a:spcPts val="846"/>
              </a:spcAft>
              <a:buFont typeface="Arial" panose="020B0604020202020204" pitchFamily="34" charset="0"/>
              <a:buChar char="•"/>
            </a:pPr>
            <a:r>
              <a:rPr lang="en-US" sz="1300" dirty="0"/>
              <a:t>Establish rigorous and continuous efforts to track the progress toward the desired changes outlined in the strategic plan</a:t>
            </a:r>
          </a:p>
          <a:p>
            <a:pPr marL="285750" indent="-285750">
              <a:lnSpc>
                <a:spcPct val="107000"/>
              </a:lnSpc>
              <a:spcAft>
                <a:spcPts val="846"/>
              </a:spcAft>
              <a:buFont typeface="Arial" panose="020B0604020202020204" pitchFamily="34" charset="0"/>
              <a:buChar char="•"/>
            </a:pPr>
            <a:r>
              <a:rPr lang="en-US" sz="1300" dirty="0"/>
              <a:t>Create a leadership framework that uses the strategic plan to guide early childhood systems change over time.</a:t>
            </a:r>
          </a:p>
          <a:p>
            <a:pPr marL="0" indent="0">
              <a:lnSpc>
                <a:spcPct val="107000"/>
              </a:lnSpc>
              <a:spcAft>
                <a:spcPts val="846"/>
              </a:spcAft>
              <a:buFont typeface="Arial" panose="020B0604020202020204" pitchFamily="34" charset="0"/>
              <a:buNone/>
            </a:pPr>
            <a:endParaRPr lang="en-US" sz="1300" dirty="0"/>
          </a:p>
        </p:txBody>
      </p:sp>
      <p:sp>
        <p:nvSpPr>
          <p:cNvPr id="4" name="Slide Number Placeholder 3"/>
          <p:cNvSpPr>
            <a:spLocks noGrp="1"/>
          </p:cNvSpPr>
          <p:nvPr>
            <p:ph type="sldNum" sz="quarter" idx="5"/>
          </p:nvPr>
        </p:nvSpPr>
        <p:spPr/>
        <p:txBody>
          <a:bodyPr/>
          <a:lstStyle/>
          <a:p>
            <a:fld id="{35550678-214F-4C6C-8E93-8F54F8640FB3}" type="slidenum">
              <a:rPr lang="en-US" smtClean="0"/>
              <a:t>36</a:t>
            </a:fld>
            <a:endParaRPr lang="en-US"/>
          </a:p>
        </p:txBody>
      </p:sp>
    </p:spTree>
    <p:extLst>
      <p:ext uri="{BB962C8B-B14F-4D97-AF65-F5344CB8AC3E}">
        <p14:creationId xmlns:p14="http://schemas.microsoft.com/office/powerpoint/2010/main" val="1626153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pandemic, people across the country became acutely aware of how important early care and education is, not only for the healthy development of our children and families, but to the functioning of our communities and our economy.  </a:t>
            </a:r>
          </a:p>
          <a:p>
            <a:endParaRPr lang="en-US" dirty="0"/>
          </a:p>
          <a:p>
            <a:pPr algn="l"/>
            <a:r>
              <a:rPr lang="en-US" sz="1900" dirty="0">
                <a:solidFill>
                  <a:srgbClr val="636467"/>
                </a:solidFill>
                <a:latin typeface="HelveticaNeueLTStd-Roman"/>
              </a:rPr>
              <a:t>In 2019, early childhood collaborators across the state voiced a similar theme—emphasizing that everyone needs to understand the value and impact of quality early care and education on children, the community, the economy, and the nation. Stakeholders named several barriers to alignment.</a:t>
            </a:r>
            <a:endParaRPr lang="en-US" dirty="0"/>
          </a:p>
          <a:p>
            <a:pPr marL="171450" indent="-171450" defTabSz="966612">
              <a:buFont typeface="Arial" panose="020B0604020202020204" pitchFamily="34" charset="0"/>
              <a:buChar char="•"/>
              <a:defRPr/>
            </a:pPr>
            <a:r>
              <a:rPr lang="en-US" dirty="0"/>
              <a:t>While many </a:t>
            </a:r>
            <a:r>
              <a:rPr lang="en-US" b="0" i="0" u="none" strike="noStrike" baseline="0" dirty="0"/>
              <a:t>partners work toward improving outcomes for young children, we learned from key informant interviews that sometimes organizations working in the field do not understand how their own work complements or conflicts with the work of others.  </a:t>
            </a:r>
          </a:p>
          <a:p>
            <a:pPr marL="171450" indent="-171450">
              <a:buFont typeface="Arial" panose="020B0604020202020204" pitchFamily="34" charset="0"/>
              <a:buChar char="•"/>
            </a:pPr>
            <a:r>
              <a:rPr lang="en-US" dirty="0"/>
              <a:t>Key informants talked about the systemic barriers that stem from state-level policies and procedures, including funding and administrative policies that restrict access to services. These barriers put pressure on the providers to work through the different systems to get the funding needed to run their business, rather than focus on caring for children.</a:t>
            </a:r>
          </a:p>
          <a:p>
            <a:pPr marL="171450" indent="-171450">
              <a:buFont typeface="Arial" panose="020B0604020202020204" pitchFamily="34" charset="0"/>
              <a:buChar char="•"/>
            </a:pPr>
            <a:r>
              <a:rPr lang="en-US" sz="1300" b="0" dirty="0">
                <a:highlight>
                  <a:srgbClr val="FFFF00"/>
                </a:highlight>
              </a:rPr>
              <a:t>Finally, there are limitations in the available early childhood data, including </a:t>
            </a:r>
            <a:r>
              <a:rPr lang="en-US" sz="1300" b="0" dirty="0"/>
              <a:t>lack of shared measurement and accountability tools</a:t>
            </a:r>
            <a:r>
              <a:rPr lang="en-US" sz="1300" b="0" dirty="0">
                <a:highlight>
                  <a:srgbClr val="FFFF00"/>
                </a:highlight>
              </a:rPr>
              <a:t>. Currently, c</a:t>
            </a:r>
            <a:r>
              <a:rPr lang="en-US" sz="1300" dirty="0">
                <a:highlight>
                  <a:srgbClr val="FFFF00"/>
                </a:highlight>
              </a:rPr>
              <a:t>ommunity leaders and policy makers do not have access to the full range of data needed to make informed decisions about policies, funding, and programs.</a:t>
            </a:r>
            <a:endParaRPr lang="en-US" sz="2100" dirty="0">
              <a:highlight>
                <a:srgbClr val="FFFF00"/>
              </a:highlight>
            </a:endParaRPr>
          </a:p>
          <a:p>
            <a:pPr>
              <a:spcAft>
                <a:spcPts val="2537"/>
              </a:spcAft>
            </a:pPr>
            <a:endParaRPr lang="en-US" sz="2100" dirty="0">
              <a:highlight>
                <a:srgbClr val="FFFF00"/>
              </a:highlight>
            </a:endParaRPr>
          </a:p>
          <a:p>
            <a:pPr>
              <a:spcAft>
                <a:spcPts val="2537"/>
              </a:spcAft>
            </a:pPr>
            <a:r>
              <a:rPr lang="en-US" sz="2400" dirty="0">
                <a:latin typeface="Arial"/>
              </a:rPr>
              <a:t>These barriers to alignment in state-level early childhood systems creates barriers for families and professionals at all levels, limiting families’ and children’s access to quality early education and other essential services.</a:t>
            </a:r>
            <a:endParaRPr lang="en-US" sz="2100" dirty="0"/>
          </a:p>
        </p:txBody>
      </p:sp>
      <p:sp>
        <p:nvSpPr>
          <p:cNvPr id="4" name="Slide Number Placeholder 3"/>
          <p:cNvSpPr>
            <a:spLocks noGrp="1"/>
          </p:cNvSpPr>
          <p:nvPr>
            <p:ph type="sldNum" sz="quarter" idx="5"/>
          </p:nvPr>
        </p:nvSpPr>
        <p:spPr/>
        <p:txBody>
          <a:bodyPr/>
          <a:lstStyle/>
          <a:p>
            <a:fld id="{35550678-214F-4C6C-8E93-8F54F8640FB3}" type="slidenum">
              <a:rPr lang="en-US" smtClean="0"/>
              <a:t>37</a:t>
            </a:fld>
            <a:endParaRPr lang="en-US"/>
          </a:p>
        </p:txBody>
      </p:sp>
    </p:spTree>
    <p:extLst>
      <p:ext uri="{BB962C8B-B14F-4D97-AF65-F5344CB8AC3E}">
        <p14:creationId xmlns:p14="http://schemas.microsoft.com/office/powerpoint/2010/main" val="171522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Creating equity through alignment means intentionally arranging statewide systems (through messages, policies, funding, and programs) to ensure that each child in Nebraska has access to quality early childhood education and other essential services.</a:t>
            </a:r>
          </a:p>
          <a:p>
            <a:pPr marL="0" indent="0">
              <a:lnSpc>
                <a:spcPct val="107000"/>
              </a:lnSpc>
              <a:spcAft>
                <a:spcPts val="846"/>
              </a:spcAft>
              <a:buFont typeface="Arial" panose="020B0604020202020204" pitchFamily="34" charset="0"/>
              <a:buNone/>
            </a:pPr>
            <a:endParaRPr lang="en-US" sz="1300" dirty="0"/>
          </a:p>
        </p:txBody>
      </p:sp>
      <p:sp>
        <p:nvSpPr>
          <p:cNvPr id="4" name="Slide Number Placeholder 3"/>
          <p:cNvSpPr>
            <a:spLocks noGrp="1"/>
          </p:cNvSpPr>
          <p:nvPr>
            <p:ph type="sldNum" sz="quarter" idx="5"/>
          </p:nvPr>
        </p:nvSpPr>
        <p:spPr/>
        <p:txBody>
          <a:bodyPr/>
          <a:lstStyle/>
          <a:p>
            <a:fld id="{35550678-214F-4C6C-8E93-8F54F8640FB3}" type="slidenum">
              <a:rPr lang="en-US" smtClean="0"/>
              <a:t>38</a:t>
            </a:fld>
            <a:endParaRPr lang="en-US"/>
          </a:p>
        </p:txBody>
      </p:sp>
    </p:spTree>
    <p:extLst>
      <p:ext uri="{BB962C8B-B14F-4D97-AF65-F5344CB8AC3E}">
        <p14:creationId xmlns:p14="http://schemas.microsoft.com/office/powerpoint/2010/main" val="3053280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An Example Equity Principle for this goal 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Set measurable targets and track progress; then adapt strategies as the impact of the work shifts the landscape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State agency leaders and policy makers acting on this principle would select or create indicators of progress that demonstrate how policy and funding changes are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increasing access to quality care for children and families from groups who were historically marginalized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establishing equitable wages and benefits for caregivers with the same qualifications across home-, center-, or school-based settings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Working together in a shared-leadership approach to changing the early childhood system, they would collaborate with private partners and track and report those measures regularly to evaluate effectiveness and then revise strategies as needed to make more progress.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endParaRPr lang="en-US" sz="1800" dirty="0">
              <a:solidFill>
                <a:srgbClr val="414042"/>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39</a:t>
            </a:fld>
            <a:endParaRPr lang="en-US"/>
          </a:p>
        </p:txBody>
      </p:sp>
    </p:spTree>
    <p:extLst>
      <p:ext uri="{BB962C8B-B14F-4D97-AF65-F5344CB8AC3E}">
        <p14:creationId xmlns:p14="http://schemas.microsoft.com/office/powerpoint/2010/main" val="357059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b="1" dirty="0">
                <a:latin typeface="Calibri" panose="020F0502020204030204" pitchFamily="34" charset="0"/>
                <a:ea typeface="Calibri" panose="020F0502020204030204" pitchFamily="34" charset="0"/>
                <a:cs typeface="Times New Roman" panose="02020603050405020304" pitchFamily="18" charset="0"/>
              </a:rPr>
              <a:t>The Nebraska Early Childhood Strategic Plan is a dynamic plan, written by and for ALL Nebraskans.  </a:t>
            </a:r>
          </a:p>
          <a:p>
            <a:pPr>
              <a:lnSpc>
                <a:spcPct val="107000"/>
              </a:lnSpc>
              <a:spcAft>
                <a:spcPts val="846"/>
              </a:spcAft>
            </a:pP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b="1" dirty="0">
                <a:latin typeface="Calibri" panose="020F0502020204030204" pitchFamily="34" charset="0"/>
                <a:ea typeface="Calibri" panose="020F0502020204030204" pitchFamily="34" charset="0"/>
                <a:cs typeface="Times New Roman" panose="02020603050405020304" pitchFamily="18" charset="0"/>
              </a:rPr>
              <a:t>What makes it dynamic? </a:t>
            </a:r>
          </a:p>
          <a:p>
            <a:pPr>
              <a:lnSpc>
                <a:spcPct val="107000"/>
              </a:lnSpc>
              <a:spcAft>
                <a:spcPts val="846"/>
              </a:spcAft>
            </a:pP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It started in 2019 with a comprehensive, state-wide needs assessment process, during which families and early childhood professionals identified needs, gaps, and barriers  they were experiencing in accessing and providing to quality care for all children.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02066" indent="-302066">
              <a:lnSpc>
                <a:spcPct val="107000"/>
              </a:lnSpc>
              <a:spcAft>
                <a:spcPts val="846"/>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When the findings from the needs assessment were shared with stakeholders across the state, they gave recommendations for action to improve access to quality care.  </a:t>
            </a:r>
          </a:p>
          <a:p>
            <a:pPr marL="302066" indent="-302066">
              <a:lnSpc>
                <a:spcPct val="107000"/>
              </a:lnSpc>
              <a:spcAft>
                <a:spcPts val="846"/>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The goals, objectives, and strategies in the plan are based directly on stakeholders' recommendations.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r>
              <a:rPr lang="en-US" sz="1900" dirty="0">
                <a:latin typeface="Calibri" panose="020F0502020204030204" pitchFamily="34" charset="0"/>
                <a:ea typeface="Calibri" panose="020F0502020204030204" pitchFamily="34" charset="0"/>
                <a:cs typeface="Times New Roman" panose="02020603050405020304" pitchFamily="18" charset="0"/>
              </a:rPr>
              <a:t>The needs assessment continues to gather information from families and providers, and we continue to use that information to inform the planning process.</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4</a:t>
            </a:fld>
            <a:endParaRPr lang="en-US"/>
          </a:p>
        </p:txBody>
      </p:sp>
    </p:spTree>
    <p:extLst>
      <p:ext uri="{BB962C8B-B14F-4D97-AF65-F5344CB8AC3E}">
        <p14:creationId xmlns:p14="http://schemas.microsoft.com/office/powerpoint/2010/main" val="2316706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7000"/>
              </a:lnSpc>
              <a:spcBef>
                <a:spcPts val="0"/>
              </a:spcBef>
              <a:spcAft>
                <a:spcPts val="846"/>
              </a:spcAft>
              <a:buClrTx/>
              <a:buSzTx/>
              <a:buFontTx/>
              <a:buNone/>
              <a:tabLst/>
              <a:defRPr/>
            </a:pPr>
            <a:r>
              <a:rPr lang="en-US" sz="1200" dirty="0">
                <a:effectLst/>
                <a:latin typeface="+mn-lt"/>
              </a:rPr>
              <a:t>Here is another example of how feedback from stakeholders led to a change in the early childhood system.</a:t>
            </a:r>
          </a:p>
          <a:p>
            <a:pPr marL="0" marR="0" lvl="0" indent="0" algn="l" defTabSz="966612" rtl="0" eaLnBrk="1" fontAlgn="auto" latinLnBrk="0" hangingPunct="1">
              <a:lnSpc>
                <a:spcPct val="107000"/>
              </a:lnSpc>
              <a:spcBef>
                <a:spcPts val="0"/>
              </a:spcBef>
              <a:spcAft>
                <a:spcPts val="846"/>
              </a:spcAft>
              <a:buClrTx/>
              <a:buSzTx/>
              <a:buFontTx/>
              <a:buNone/>
              <a:tabLst/>
              <a:defRPr/>
            </a:pPr>
            <a:endParaRPr lang="en-US" sz="1200" dirty="0">
              <a:effectLst/>
              <a:latin typeface="+mn-lt"/>
            </a:endParaRPr>
          </a:p>
          <a:p>
            <a:pPr marL="0" marR="0" lvl="0" indent="0" algn="l" defTabSz="966612" rtl="0" eaLnBrk="1" fontAlgn="auto" latinLnBrk="0" hangingPunct="1">
              <a:lnSpc>
                <a:spcPct val="107000"/>
              </a:lnSpc>
              <a:spcBef>
                <a:spcPts val="0"/>
              </a:spcBef>
              <a:spcAft>
                <a:spcPts val="846"/>
              </a:spcAft>
              <a:buClrTx/>
              <a:buSzTx/>
              <a:buFontTx/>
              <a:buNone/>
              <a:tabLst/>
              <a:defRPr/>
            </a:pPr>
            <a:r>
              <a:rPr lang="en-US" sz="1200" dirty="0">
                <a:effectLst/>
                <a:latin typeface="+mn-lt"/>
              </a:rPr>
              <a:t>Across the state in 2019, stakeholders said that all Nebraskans need to </a:t>
            </a:r>
            <a:r>
              <a:rPr lang="en-US" sz="1200" dirty="0">
                <a:latin typeface="+mn-lt"/>
              </a:rPr>
              <a:t>understand the value and impact of quality early care and education on children, the community, the economy, and the nation, because everyone (parents, families, early childhood providers, schools, businesses, community leaders, state agencies, and nonprofit organizations) – whether they know it or not – has a vested interest in supporting the healthy development and learning of each child.</a:t>
            </a:r>
          </a:p>
          <a:p>
            <a:pPr marL="0" marR="0" lvl="0" indent="0" algn="l" defTabSz="966612" rtl="0" eaLnBrk="1" fontAlgn="auto" latinLnBrk="0" hangingPunct="1">
              <a:lnSpc>
                <a:spcPct val="107000"/>
              </a:lnSpc>
              <a:spcBef>
                <a:spcPts val="0"/>
              </a:spcBef>
              <a:spcAft>
                <a:spcPts val="846"/>
              </a:spcAft>
              <a:buClrTx/>
              <a:buSzTx/>
              <a:buFontTx/>
              <a:buNone/>
              <a:tabLst/>
              <a:defRPr/>
            </a:pPr>
            <a:endParaRPr lang="en-US" sz="1200" dirty="0">
              <a:latin typeface="+mn-lt"/>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Nebraska Early Childhood Campaign – a public outreach and education campaign – was launched in June 2022. Its overarching goal is to build support for quality early childhood care and education. The target audiences include are parents and families, the early childhood workforce, and community and opinion leaders.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objectives include:  </a:t>
            </a:r>
          </a:p>
          <a:p>
            <a:pPr marL="342900" marR="0" lvl="0"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Promoting an aligned understanding of quality in early childhood care and education across audiences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Increasing the understanding and appreciation of the role of the early childhood workforce in providing quality early childhood care and education in Nebraska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Expanding recognition of the economic importance of quality early care and education and the early childhood workforce in Nebraska with influencer and workforce audiences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Building public will for access to quality early childhood care and education across all three target audiences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Increasing communications capacity among campaign partners and collaborators to sustain and continue community engagement efforts made in public campaigns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Now that we’ve covered the four goals of the strategic plan, we will move into a description of the values that stakeholders identified that should guide the development of the plan and the implementation of the strategies under the goals.</a:t>
            </a:r>
            <a:endParaRPr lang="en-US" sz="2000" b="1" dirty="0"/>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40</a:t>
            </a:fld>
            <a:endParaRPr lang="en-US"/>
          </a:p>
        </p:txBody>
      </p:sp>
    </p:spTree>
    <p:extLst>
      <p:ext uri="{BB962C8B-B14F-4D97-AF65-F5344CB8AC3E}">
        <p14:creationId xmlns:p14="http://schemas.microsoft.com/office/powerpoint/2010/main" val="364700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defRPr/>
            </a:pPr>
            <a:r>
              <a:rPr lang="en-US" sz="1300" dirty="0"/>
              <a:t>Stakeholders who informed the goals and objectives of the strategic plan also communicated values that should guide the work of the strategic plan.  </a:t>
            </a:r>
          </a:p>
          <a:p>
            <a:pPr marL="0" marR="0">
              <a:spcBef>
                <a:spcPts val="0"/>
              </a:spcBef>
              <a:spcAft>
                <a:spcPts val="0"/>
              </a:spcAft>
            </a:pPr>
            <a:r>
              <a:rPr lang="en-US" sz="1800" dirty="0">
                <a:effectLst/>
                <a:latin typeface="Calibri" panose="020F0502020204030204" pitchFamily="34" charset="0"/>
                <a:ea typeface="HelveticaNeueLTStd-Roman"/>
                <a:cs typeface="Calibri" panose="020F0502020204030204" pitchFamily="34" charset="0"/>
              </a:rPr>
              <a:t>By defining shared values, we describe how we want the future early childhood system to work and how we will go about achieving it.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defTabSz="966612">
              <a:lnSpc>
                <a:spcPct val="107000"/>
              </a:lnSpc>
              <a:spcAft>
                <a:spcPts val="846"/>
              </a:spcAft>
              <a:defRPr/>
            </a:pPr>
            <a:r>
              <a:rPr lang="en-US" sz="1300" dirty="0"/>
              <a:t>These values are expressions of intention that define how and why the goals, objectives, and strategies will be implemented. </a:t>
            </a:r>
          </a:p>
        </p:txBody>
      </p:sp>
      <p:sp>
        <p:nvSpPr>
          <p:cNvPr id="4" name="Slide Number Placeholder 3"/>
          <p:cNvSpPr>
            <a:spLocks noGrp="1"/>
          </p:cNvSpPr>
          <p:nvPr>
            <p:ph type="sldNum" sz="quarter" idx="5"/>
          </p:nvPr>
        </p:nvSpPr>
        <p:spPr/>
        <p:txBody>
          <a:bodyPr/>
          <a:lstStyle/>
          <a:p>
            <a:fld id="{35550678-214F-4C6C-8E93-8F54F8640FB3}" type="slidenum">
              <a:rPr lang="en-US" smtClean="0"/>
              <a:t>41</a:t>
            </a:fld>
            <a:endParaRPr lang="en-US"/>
          </a:p>
        </p:txBody>
      </p:sp>
    </p:spTree>
    <p:extLst>
      <p:ext uri="{BB962C8B-B14F-4D97-AF65-F5344CB8AC3E}">
        <p14:creationId xmlns:p14="http://schemas.microsoft.com/office/powerpoint/2010/main" val="1020996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value is Equitable Access for all children and families, or Equity.</a:t>
            </a:r>
          </a:p>
          <a:p>
            <a:endParaRPr lang="en-US" dirty="0"/>
          </a:p>
          <a:p>
            <a:pPr defTabSz="966612">
              <a:defRPr/>
            </a:pPr>
            <a:r>
              <a:rPr lang="en-US" sz="1900" b="1" kern="1600" dirty="0">
                <a:latin typeface="Calibri" panose="020F0502020204030204" pitchFamily="34" charset="0"/>
                <a:ea typeface="MS Gothic" panose="020B0609070205080204" pitchFamily="49" charset="-128"/>
                <a:cs typeface="Calibri" panose="020F0502020204030204" pitchFamily="34" charset="0"/>
              </a:rPr>
              <a:t>Equity involves promoting the well-being of all children by addressing disparities in opportunities, family supports, and child outcomes.</a:t>
            </a:r>
            <a:endParaRPr lang="en-US" b="1" dirty="0"/>
          </a:p>
          <a:p>
            <a:endParaRPr lang="en-US" dirty="0"/>
          </a:p>
          <a:p>
            <a:r>
              <a:rPr lang="en-US" dirty="0"/>
              <a:t>To realize the value of equity in the implementation of the strategic plan, this value must be intentionally cultivated in the development of collaborative relationships and in our efforts to align the systems that serve families. This means learning more from people of color and people in rural areas, listening to those voices, and being led by those voices.  It means ensuring that the voices of the people impacted by the work are involved in: </a:t>
            </a:r>
          </a:p>
          <a:p>
            <a:pPr marL="181240" indent="-181240">
              <a:buFont typeface="Arial"/>
              <a:buChar char="•"/>
            </a:pPr>
            <a:r>
              <a:rPr lang="en-US" dirty="0"/>
              <a:t>developing the plan, </a:t>
            </a:r>
            <a:endParaRPr lang="en-US" dirty="0">
              <a:cs typeface="Calibri"/>
            </a:endParaRPr>
          </a:p>
          <a:p>
            <a:pPr marL="181240" indent="-181240">
              <a:buFont typeface="Arial"/>
              <a:buChar char="•"/>
            </a:pPr>
            <a:r>
              <a:rPr lang="en-US" dirty="0"/>
              <a:t>designing strategies to implement it, and </a:t>
            </a:r>
            <a:endParaRPr lang="en-US" dirty="0">
              <a:cs typeface="Calibri" panose="020F0502020204030204"/>
            </a:endParaRPr>
          </a:p>
          <a:p>
            <a:pPr marL="181240" indent="-181240">
              <a:buFont typeface="Arial"/>
              <a:buChar char="•"/>
            </a:pPr>
            <a:r>
              <a:rPr lang="en-US" dirty="0"/>
              <a:t>developing the methods of evaluating success.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42</a:t>
            </a:fld>
            <a:endParaRPr lang="en-US"/>
          </a:p>
        </p:txBody>
      </p:sp>
    </p:spTree>
    <p:extLst>
      <p:ext uri="{BB962C8B-B14F-4D97-AF65-F5344CB8AC3E}">
        <p14:creationId xmlns:p14="http://schemas.microsoft.com/office/powerpoint/2010/main" val="1247671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value is a Whole Child Approach.</a:t>
            </a:r>
          </a:p>
          <a:p>
            <a:endParaRPr lang="en-US" dirty="0"/>
          </a:p>
          <a:p>
            <a:r>
              <a:rPr lang="en-US" b="1" dirty="0"/>
              <a:t>When we talked about Quality earlier, we understood that providing quality experiences requires caring for the whole child – their unique and individual physical, emotional, social, and educational needs. </a:t>
            </a:r>
            <a:r>
              <a:rPr lang="en-US" dirty="0"/>
              <a:t>Providing quality care also requires recognizing that the child lives within a family and within a community, all with unique strengths, resources, and challenges. </a:t>
            </a:r>
          </a:p>
          <a:p>
            <a:endParaRPr lang="en-US" dirty="0"/>
          </a:p>
          <a:p>
            <a:r>
              <a:rPr lang="en-US" dirty="0"/>
              <a:t>The goals of the strategic plan will be more successful if this philosophy of the whole child nested in their family and community is embedded as an  assumption of the strategies and action plans.</a:t>
            </a:r>
          </a:p>
        </p:txBody>
      </p:sp>
      <p:sp>
        <p:nvSpPr>
          <p:cNvPr id="4" name="Slide Number Placeholder 3"/>
          <p:cNvSpPr>
            <a:spLocks noGrp="1"/>
          </p:cNvSpPr>
          <p:nvPr>
            <p:ph type="sldNum" sz="quarter" idx="5"/>
          </p:nvPr>
        </p:nvSpPr>
        <p:spPr/>
        <p:txBody>
          <a:bodyPr/>
          <a:lstStyle/>
          <a:p>
            <a:fld id="{35550678-214F-4C6C-8E93-8F54F8640FB3}" type="slidenum">
              <a:rPr lang="en-US" smtClean="0"/>
              <a:t>43</a:t>
            </a:fld>
            <a:endParaRPr lang="en-US"/>
          </a:p>
        </p:txBody>
      </p:sp>
    </p:spTree>
    <p:extLst>
      <p:ext uri="{BB962C8B-B14F-4D97-AF65-F5344CB8AC3E}">
        <p14:creationId xmlns:p14="http://schemas.microsoft.com/office/powerpoint/2010/main" val="3160625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value is Shared Responsibility for creating an effective early childhood system.  The range of people and organizations who can play a role in improving the early childhood system is very broad. </a:t>
            </a:r>
          </a:p>
          <a:p>
            <a:endParaRPr lang="en-US" dirty="0"/>
          </a:p>
          <a:p>
            <a:r>
              <a:rPr lang="en-US" dirty="0"/>
              <a:t>The toddlers of today are the educators, the police, the doctors, the plumbers, and the leaders of tomorrow. </a:t>
            </a:r>
          </a:p>
          <a:p>
            <a:r>
              <a:rPr lang="en-US" dirty="0"/>
              <a:t>They are the wives, husbands, partners, and parents of the future. </a:t>
            </a:r>
          </a:p>
          <a:p>
            <a:r>
              <a:rPr lang="en-US" dirty="0"/>
              <a:t>By creating systems and programs that help build the wellbeing of young children and families, Nebraska gives its youngest citizens a great start to reach their potential and make great contributions to their own families and communities. </a:t>
            </a:r>
          </a:p>
          <a:p>
            <a:endParaRPr lang="en-US" dirty="0"/>
          </a:p>
          <a:p>
            <a:r>
              <a:rPr lang="en-US" dirty="0"/>
              <a:t>This means we need more people involved, more collaborators at the table involved in planning; more partners, new and untraditional partners included in the discussions of policy, funding, and strategy to reach the goals; because these decisions will affect everyone. </a:t>
            </a:r>
          </a:p>
        </p:txBody>
      </p:sp>
      <p:sp>
        <p:nvSpPr>
          <p:cNvPr id="4" name="Slide Number Placeholder 3"/>
          <p:cNvSpPr>
            <a:spLocks noGrp="1"/>
          </p:cNvSpPr>
          <p:nvPr>
            <p:ph type="sldNum" sz="quarter" idx="5"/>
          </p:nvPr>
        </p:nvSpPr>
        <p:spPr/>
        <p:txBody>
          <a:bodyPr/>
          <a:lstStyle/>
          <a:p>
            <a:fld id="{35550678-214F-4C6C-8E93-8F54F8640FB3}" type="slidenum">
              <a:rPr lang="en-US" smtClean="0"/>
              <a:t>44</a:t>
            </a:fld>
            <a:endParaRPr lang="en-US"/>
          </a:p>
        </p:txBody>
      </p:sp>
    </p:spTree>
    <p:extLst>
      <p:ext uri="{BB962C8B-B14F-4D97-AF65-F5344CB8AC3E}">
        <p14:creationId xmlns:p14="http://schemas.microsoft.com/office/powerpoint/2010/main" val="260081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value is Community Leadership and Collaboration. </a:t>
            </a:r>
          </a:p>
          <a:p>
            <a:endParaRPr lang="en-US" dirty="0"/>
          </a:p>
          <a:p>
            <a:r>
              <a:rPr lang="en-US" b="1" dirty="0"/>
              <a:t>Simply put, community leaders know what will work in their communities better than anyone from outside. </a:t>
            </a:r>
            <a:r>
              <a:rPr lang="en-US" dirty="0"/>
              <a:t> They know local resources and businesses and families. They have relationships built on years of collaboration.  </a:t>
            </a:r>
          </a:p>
          <a:p>
            <a:endParaRPr lang="en-US" dirty="0"/>
          </a:p>
          <a:p>
            <a:pPr defTabSz="966612">
              <a:defRPr/>
            </a:pPr>
            <a:r>
              <a:rPr lang="en-US" dirty="0"/>
              <a:t>The strategic plan calls for state programs to offer resources to support communities but developing local plans must be driven by those who live in and know the community. And, developing local plans that will truly create equitable access means bringing new leaders to the planning table, new voices to ensure that the entire community is represented. </a:t>
            </a:r>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45</a:t>
            </a:fld>
            <a:endParaRPr lang="en-US"/>
          </a:p>
        </p:txBody>
      </p:sp>
    </p:spTree>
    <p:extLst>
      <p:ext uri="{BB962C8B-B14F-4D97-AF65-F5344CB8AC3E}">
        <p14:creationId xmlns:p14="http://schemas.microsoft.com/office/powerpoint/2010/main" val="260604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value, Continuity of Care, is not only a value to incorporate into the work of each goal, but also an outcome of implementing the strategic plan.</a:t>
            </a:r>
          </a:p>
          <a:p>
            <a:endParaRPr lang="en-US" dirty="0"/>
          </a:p>
          <a:p>
            <a:r>
              <a:rPr lang="en-US" dirty="0"/>
              <a:t>As partners work together to create an aligned early childhood system, they must </a:t>
            </a:r>
            <a:r>
              <a:rPr lang="en-US" b="1" dirty="0"/>
              <a:t>intentionally design changes that support more continuity of care for young children. </a:t>
            </a:r>
            <a:r>
              <a:rPr lang="en-US" dirty="0"/>
              <a:t>Only by intentionally designing it into the system will we create: </a:t>
            </a:r>
            <a:endParaRPr lang="en-US" dirty="0">
              <a:cs typeface="Calibri"/>
            </a:endParaRPr>
          </a:p>
          <a:p>
            <a:pPr marL="181240" indent="-181240">
              <a:buFont typeface="Arial"/>
              <a:buChar char="•"/>
            </a:pPr>
            <a:r>
              <a:rPr lang="en-US" dirty="0"/>
              <a:t>consistency in early education which enables children to experience more quality and </a:t>
            </a:r>
            <a:endParaRPr lang="en-US" dirty="0">
              <a:cs typeface="Calibri" panose="020F0502020204030204"/>
            </a:endParaRPr>
          </a:p>
          <a:p>
            <a:pPr marL="181240" indent="-181240">
              <a:buFont typeface="Arial"/>
              <a:buChar char="•"/>
            </a:pPr>
            <a:r>
              <a:rPr lang="en-US" dirty="0"/>
              <a:t>coordinated access to the other essential services they that will promote healthy development and learning.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46</a:t>
            </a:fld>
            <a:endParaRPr lang="en-US"/>
          </a:p>
        </p:txBody>
      </p:sp>
    </p:spTree>
    <p:extLst>
      <p:ext uri="{BB962C8B-B14F-4D97-AF65-F5344CB8AC3E}">
        <p14:creationId xmlns:p14="http://schemas.microsoft.com/office/powerpoint/2010/main" val="3017021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Stakeholders also expressed the value of wise stewardship of resources. A great deal of work is already going on in communities across Nebraska to improve early childhood experiences.  </a:t>
            </a:r>
          </a:p>
          <a:p>
            <a:endParaRPr lang="en-US" dirty="0"/>
          </a:p>
          <a:p>
            <a:r>
              <a:rPr lang="en-US" dirty="0"/>
              <a:t>The introduction of a strategic plan gives Nebraska the opportunity </a:t>
            </a:r>
            <a:r>
              <a:rPr lang="en-US" b="1" dirty="0"/>
              <a:t>to align the current resources and partnerships toward shared goals and to identify new partnerships and needed resources to achieve those goals. </a:t>
            </a:r>
            <a:r>
              <a:rPr lang="en-US" dirty="0"/>
              <a:t>With a new focus on shared goals, partners at the state and local levels can make decisions about using those resources based on the best available data with an emphasis on evidence-based practices. </a:t>
            </a:r>
          </a:p>
        </p:txBody>
      </p:sp>
      <p:sp>
        <p:nvSpPr>
          <p:cNvPr id="4" name="Slide Number Placeholder 3"/>
          <p:cNvSpPr>
            <a:spLocks noGrp="1"/>
          </p:cNvSpPr>
          <p:nvPr>
            <p:ph type="sldNum" sz="quarter" idx="5"/>
          </p:nvPr>
        </p:nvSpPr>
        <p:spPr/>
        <p:txBody>
          <a:bodyPr/>
          <a:lstStyle/>
          <a:p>
            <a:fld id="{35550678-214F-4C6C-8E93-8F54F8640FB3}" type="slidenum">
              <a:rPr lang="en-US" smtClean="0"/>
              <a:t>47</a:t>
            </a:fld>
            <a:endParaRPr lang="en-US"/>
          </a:p>
        </p:txBody>
      </p:sp>
    </p:spTree>
    <p:extLst>
      <p:ext uri="{BB962C8B-B14F-4D97-AF65-F5344CB8AC3E}">
        <p14:creationId xmlns:p14="http://schemas.microsoft.com/office/powerpoint/2010/main" val="2120834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value of continuous improvement. Having a strategic plan is not enough. an effective strategic planning process is a cycle.  </a:t>
            </a:r>
          </a:p>
          <a:p>
            <a:pPr marL="171450" indent="-171450">
              <a:buFont typeface="Arial" panose="020B0604020202020204" pitchFamily="34" charset="0"/>
              <a:buChar char="•"/>
            </a:pPr>
            <a:r>
              <a:rPr lang="en-US" dirty="0"/>
              <a:t>Effective strategic planning depends on having data, developing plans based on the data, and evaluating the effectiveness of the implementation of the plans.  The cycle goes on to use the evaluation data to inform and change future implementation strategies.  </a:t>
            </a:r>
          </a:p>
          <a:p>
            <a:endParaRPr lang="en-US" dirty="0"/>
          </a:p>
          <a:p>
            <a:r>
              <a:rPr lang="en-US" dirty="0"/>
              <a:t>This creates a pathway for making sustainable changes in the early childhood system:</a:t>
            </a:r>
          </a:p>
          <a:p>
            <a:pPr marL="171450" indent="-171450">
              <a:buFont typeface="Arial" panose="020B0604020202020204" pitchFamily="34" charset="0"/>
              <a:buChar char="•"/>
            </a:pPr>
            <a:r>
              <a:rPr lang="en-US" dirty="0"/>
              <a:t>Changes for which there are clearly defined objectives and measures for tracking impact of systems changes over time, </a:t>
            </a:r>
          </a:p>
          <a:p>
            <a:pPr marL="171450" indent="-171450">
              <a:buFont typeface="Arial" panose="020B0604020202020204" pitchFamily="34" charset="0"/>
              <a:buChar char="•"/>
            </a:pPr>
            <a:r>
              <a:rPr lang="en-US" dirty="0"/>
              <a:t>Changes that are evaluated; and the results of that evaluation leads to modified approaches to creating equitable access to the services that will build the well-being of children and families.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48</a:t>
            </a:fld>
            <a:endParaRPr lang="en-US"/>
          </a:p>
        </p:txBody>
      </p:sp>
    </p:spTree>
    <p:extLst>
      <p:ext uri="{BB962C8B-B14F-4D97-AF65-F5344CB8AC3E}">
        <p14:creationId xmlns:p14="http://schemas.microsoft.com/office/powerpoint/2010/main" val="3004892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chemeClr val="bg1"/>
                </a:solidFill>
              </a:rPr>
              <a:t>The objectives and strategies under each of the four goals are the actions that were recommend by early childhood collaborators to make change.  These goals are grounded in the seven values we just reviewed.</a:t>
            </a:r>
            <a:endParaRPr lang="en-US" sz="1100" dirty="0">
              <a:solidFill>
                <a:schemeClr val="bg1"/>
              </a:solidFill>
            </a:endParaRP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49</a:t>
            </a:fld>
            <a:endParaRPr lang="en-US"/>
          </a:p>
        </p:txBody>
      </p:sp>
    </p:spTree>
    <p:extLst>
      <p:ext uri="{BB962C8B-B14F-4D97-AF65-F5344CB8AC3E}">
        <p14:creationId xmlns:p14="http://schemas.microsoft.com/office/powerpoint/2010/main" val="1320638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We know that the first round of stakeholder engagement did not reach enough people and therefore some voices are not represented in the plan.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In our current efforts, we are prioritizing reaching people in more communities across the state, – including rural areas of the state, people of color, indigenous people, families of children with disabilities, and more – to ensure their perspectives and priorities are included in the 2023 Nebraska Early Childhood Strategic Plan. </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In this presentation and in our conversations with stakeholders, we are openly stating the principles of equity that guide our work.  We are also offering examples of equity principles that apply to the achievement of each goal of the plan.  These statements are intended to be the </a:t>
            </a:r>
            <a:r>
              <a:rPr lang="en-US" sz="1900" u="sng" dirty="0">
                <a:latin typeface="Calibri" panose="020F0502020204030204" pitchFamily="34" charset="0"/>
                <a:ea typeface="Calibri" panose="020F0502020204030204" pitchFamily="34" charset="0"/>
                <a:cs typeface="Times New Roman" panose="02020603050405020304" pitchFamily="18" charset="0"/>
              </a:rPr>
              <a:t>starting place </a:t>
            </a:r>
            <a:r>
              <a:rPr lang="en-US" sz="1900" dirty="0">
                <a:latin typeface="Calibri" panose="020F0502020204030204" pitchFamily="34" charset="0"/>
                <a:ea typeface="Calibri" panose="020F0502020204030204" pitchFamily="34" charset="0"/>
                <a:cs typeface="Times New Roman" panose="02020603050405020304" pitchFamily="18" charset="0"/>
              </a:rPr>
              <a:t>of this conversation.  </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r>
              <a:rPr lang="en-US" sz="1900" dirty="0">
                <a:latin typeface="Calibri" panose="020F0502020204030204" pitchFamily="34" charset="0"/>
                <a:ea typeface="Calibri" panose="020F0502020204030204" pitchFamily="34" charset="0"/>
                <a:cs typeface="Times New Roman" panose="02020603050405020304" pitchFamily="18" charset="0"/>
              </a:rPr>
              <a:t>As we meet with families and early childhood professionals, we are asking them to describe their needs and priorities for equity in their communities.  The feedback we get from stakeholders will define how equity is presented in the 2023 strategic plan and their priorities will be the basis for action plans to achieve equity in early care and education in Nebraska.</a:t>
            </a: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5</a:t>
            </a:fld>
            <a:endParaRPr lang="en-US"/>
          </a:p>
        </p:txBody>
      </p:sp>
    </p:spTree>
    <p:extLst>
      <p:ext uri="{BB962C8B-B14F-4D97-AF65-F5344CB8AC3E}">
        <p14:creationId xmlns:p14="http://schemas.microsoft.com/office/powerpoint/2010/main" val="2316706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solidFill>
                  <a:srgbClr val="636467"/>
                </a:solidFill>
                <a:latin typeface="HelveticaNeueLTStd-Bd"/>
              </a:rPr>
              <a:t>And the actions defined in each of the goals are designed to impact the state systems, communities, early childhood service providers of all types to benefit of families and children and achieve the Nebraska Early Childhood Strategic Plan vision.</a:t>
            </a:r>
          </a:p>
          <a:p>
            <a:pPr marL="285750" indent="-285750" algn="l">
              <a:buFont typeface="Arial" panose="020B0604020202020204" pitchFamily="34" charset="0"/>
              <a:buChar char="•"/>
            </a:pPr>
            <a:r>
              <a:rPr lang="en-US" sz="1400" dirty="0">
                <a:latin typeface="Arial"/>
                <a:cs typeface="Arial"/>
              </a:rPr>
              <a:t>All Nebraska children and their families have access to quality early childhood services that support children’s healthy development from birth through age 8.</a:t>
            </a:r>
            <a:br>
              <a:rPr lang="en-US" sz="1400" dirty="0">
                <a:latin typeface="Arial"/>
                <a:cs typeface="Arial"/>
              </a:rPr>
            </a:br>
            <a:endParaRPr lang="en-US" sz="1300" dirty="0">
              <a:solidFill>
                <a:srgbClr val="636467"/>
              </a:solidFill>
              <a:latin typeface="HelveticaNeueLTStd-Bd"/>
            </a:endParaRPr>
          </a:p>
          <a:p>
            <a:pPr defTabSz="966612">
              <a:defRPr/>
            </a:pPr>
            <a:endParaRPr lang="en-US" sz="1300" dirty="0"/>
          </a:p>
        </p:txBody>
      </p:sp>
      <p:sp>
        <p:nvSpPr>
          <p:cNvPr id="4" name="Slide Number Placeholder 3"/>
          <p:cNvSpPr>
            <a:spLocks noGrp="1"/>
          </p:cNvSpPr>
          <p:nvPr>
            <p:ph type="sldNum" sz="quarter" idx="5"/>
          </p:nvPr>
        </p:nvSpPr>
        <p:spPr/>
        <p:txBody>
          <a:bodyPr/>
          <a:lstStyle/>
          <a:p>
            <a:fld id="{35550678-214F-4C6C-8E93-8F54F8640FB3}" type="slidenum">
              <a:rPr lang="en-US" smtClean="0"/>
              <a:t>50</a:t>
            </a:fld>
            <a:endParaRPr lang="en-US"/>
          </a:p>
        </p:txBody>
      </p:sp>
    </p:spTree>
    <p:extLst>
      <p:ext uri="{BB962C8B-B14F-4D97-AF65-F5344CB8AC3E}">
        <p14:creationId xmlns:p14="http://schemas.microsoft.com/office/powerpoint/2010/main" val="1088252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4"/>
              </a:spcAft>
            </a:pPr>
            <a:r>
              <a:rPr lang="en-US" sz="1300" dirty="0">
                <a:latin typeface="Calibri" panose="020F0502020204030204" pitchFamily="34" charset="0"/>
                <a:ea typeface="Calibri" panose="020F0502020204030204" pitchFamily="34" charset="0"/>
                <a:cs typeface="Times New Roman" panose="02020603050405020304" pitchFamily="18" charset="0"/>
              </a:rPr>
              <a:t>Efforts to further develop and refine the Nebraska Early Childhood Strategic Plan are ongoing. In 2022, Nebraskans are invited to participate in conversations about the early childhood priorities, resources, strengths, and challenges specific to their communities.</a:t>
            </a:r>
          </a:p>
          <a:p>
            <a:pPr>
              <a:spcAft>
                <a:spcPts val="634"/>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Aft>
                <a:spcPts val="634"/>
              </a:spcAft>
            </a:pPr>
            <a:r>
              <a:rPr lang="en-US" sz="1300" dirty="0">
                <a:latin typeface="Calibri" panose="020F0502020204030204" pitchFamily="34" charset="0"/>
                <a:ea typeface="Calibri" panose="020F0502020204030204" pitchFamily="34" charset="0"/>
                <a:cs typeface="Times New Roman" panose="02020603050405020304" pitchFamily="18" charset="0"/>
              </a:rPr>
              <a:t>We are calling these meetings SPEAQ Up! Nebraska – which stands for </a:t>
            </a:r>
            <a:r>
              <a:rPr lang="en-US" sz="1300" b="1" dirty="0">
                <a:latin typeface="Calibri" panose="020F0502020204030204" pitchFamily="34" charset="0"/>
                <a:ea typeface="Calibri" panose="020F0502020204030204" pitchFamily="34" charset="0"/>
                <a:cs typeface="Times New Roman" panose="02020603050405020304" pitchFamily="18" charset="0"/>
              </a:rPr>
              <a:t>S</a:t>
            </a:r>
            <a:r>
              <a:rPr lang="en-US" sz="1300" dirty="0">
                <a:latin typeface="Calibri" panose="020F0502020204030204" pitchFamily="34" charset="0"/>
                <a:ea typeface="Calibri" panose="020F0502020204030204" pitchFamily="34" charset="0"/>
                <a:cs typeface="Times New Roman" panose="02020603050405020304" pitchFamily="18" charset="0"/>
              </a:rPr>
              <a:t>trategic </a:t>
            </a:r>
            <a:r>
              <a:rPr lang="en-US" sz="1300" b="1" dirty="0">
                <a:latin typeface="Calibri" panose="020F0502020204030204" pitchFamily="34" charset="0"/>
                <a:ea typeface="Calibri" panose="020F0502020204030204" pitchFamily="34" charset="0"/>
                <a:cs typeface="Times New Roman" panose="02020603050405020304" pitchFamily="18" charset="0"/>
              </a:rPr>
              <a:t>P</a:t>
            </a:r>
            <a:r>
              <a:rPr lang="en-US" sz="1300" dirty="0">
                <a:latin typeface="Calibri" panose="020F0502020204030204" pitchFamily="34" charset="0"/>
                <a:ea typeface="Calibri" panose="020F0502020204030204" pitchFamily="34" charset="0"/>
                <a:cs typeface="Times New Roman" panose="02020603050405020304" pitchFamily="18" charset="0"/>
              </a:rPr>
              <a:t>lanning for </a:t>
            </a:r>
            <a:r>
              <a:rPr lang="en-US" sz="1300" b="1" dirty="0">
                <a:latin typeface="Calibri" panose="020F0502020204030204" pitchFamily="34" charset="0"/>
                <a:ea typeface="Calibri" panose="020F0502020204030204" pitchFamily="34" charset="0"/>
                <a:cs typeface="Times New Roman" panose="02020603050405020304" pitchFamily="18" charset="0"/>
              </a:rPr>
              <a:t>E</a:t>
            </a:r>
            <a:r>
              <a:rPr lang="en-US" sz="1300" dirty="0">
                <a:latin typeface="Calibri" panose="020F0502020204030204" pitchFamily="34" charset="0"/>
                <a:ea typeface="Calibri" panose="020F0502020204030204" pitchFamily="34" charset="0"/>
                <a:cs typeface="Times New Roman" panose="02020603050405020304" pitchFamily="18" charset="0"/>
              </a:rPr>
              <a:t>quitable </a:t>
            </a:r>
            <a:r>
              <a:rPr lang="en-US" sz="1300" b="1" dirty="0">
                <a:latin typeface="Calibri" panose="020F0502020204030204" pitchFamily="34" charset="0"/>
                <a:ea typeface="Calibri" panose="020F0502020204030204" pitchFamily="34" charset="0"/>
                <a:cs typeface="Times New Roman" panose="02020603050405020304" pitchFamily="18" charset="0"/>
              </a:rPr>
              <a:t>A</a:t>
            </a:r>
            <a:r>
              <a:rPr lang="en-US" sz="1300" dirty="0">
                <a:latin typeface="Calibri" panose="020F0502020204030204" pitchFamily="34" charset="0"/>
                <a:ea typeface="Calibri" panose="020F0502020204030204" pitchFamily="34" charset="0"/>
                <a:cs typeface="Times New Roman" panose="02020603050405020304" pitchFamily="18" charset="0"/>
              </a:rPr>
              <a:t>ccess to </a:t>
            </a:r>
            <a:r>
              <a:rPr lang="en-US" sz="1300" b="1" dirty="0">
                <a:latin typeface="Calibri" panose="020F0502020204030204" pitchFamily="34" charset="0"/>
                <a:ea typeface="Calibri" panose="020F0502020204030204" pitchFamily="34" charset="0"/>
                <a:cs typeface="Times New Roman" panose="02020603050405020304" pitchFamily="18" charset="0"/>
              </a:rPr>
              <a:t>Q</a:t>
            </a:r>
            <a:r>
              <a:rPr lang="en-US" sz="1300" dirty="0">
                <a:latin typeface="Calibri" panose="020F0502020204030204" pitchFamily="34" charset="0"/>
                <a:ea typeface="Calibri" panose="020F0502020204030204" pitchFamily="34" charset="0"/>
                <a:cs typeface="Times New Roman" panose="02020603050405020304" pitchFamily="18" charset="0"/>
              </a:rPr>
              <a:t>uality.  This plan is by and for all Nebraskans, so we want Nebraskans to SPEAQ Up! to tell us what the plan should include.</a:t>
            </a:r>
          </a:p>
          <a:p>
            <a:pPr>
              <a:spcAft>
                <a:spcPts val="634"/>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Aft>
                <a:spcPts val="634"/>
              </a:spcAft>
            </a:pPr>
            <a:r>
              <a:rPr lang="en-US" sz="1300" dirty="0">
                <a:latin typeface="Calibri" panose="020F0502020204030204" pitchFamily="34" charset="0"/>
                <a:ea typeface="Calibri" panose="020F0502020204030204" pitchFamily="34" charset="0"/>
                <a:cs typeface="Times New Roman" panose="02020603050405020304" pitchFamily="18" charset="0"/>
              </a:rPr>
              <a:t>Each SPEAQ Up! Nebraska session is hosted by a member of the local community who will facilitate conversations about the following topics. </a:t>
            </a:r>
          </a:p>
          <a:p>
            <a:pPr marL="362480" indent="-362480">
              <a:lnSpc>
                <a:spcPts val="1242"/>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Body CS)"/>
              </a:rPr>
              <a:t>What will help families in our community access the early childhood services that will build their wellbeing?</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Body CS)"/>
              </a:rPr>
              <a:t>What will help families in our community find quality early care and education?</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Calibri" panose="020F0502020204030204" pitchFamily="34" charset="0"/>
              </a:rPr>
              <a:t>What opportunities exist for collaboration</a:t>
            </a:r>
            <a:r>
              <a:rPr lang="en-US" sz="1300" b="1"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at local and regional levels to improve access to quality early childhood services?</a:t>
            </a:r>
            <a:endParaRPr lang="en-US" sz="1300" dirty="0">
              <a:latin typeface="Calibri" panose="020F0502020204030204" pitchFamily="34" charset="0"/>
              <a:ea typeface="Calibri" panose="020F0502020204030204" pitchFamily="34" charset="0"/>
              <a:cs typeface="Times New Roman (Body CS)"/>
            </a:endParaRPr>
          </a:p>
          <a:p>
            <a:pPr marL="362480" indent="-362480">
              <a:lnSpc>
                <a:spcPct val="107000"/>
              </a:lnSpc>
              <a:spcAft>
                <a:spcPts val="634"/>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Calibri" panose="020F0502020204030204" pitchFamily="34" charset="0"/>
              </a:rPr>
              <a:t>What changes are needed in statewide early childhood systems, policies, and programs</a:t>
            </a:r>
            <a:r>
              <a:rPr lang="en-US" sz="1300" dirty="0">
                <a:solidFill>
                  <a:srgbClr val="222222"/>
                </a:solidFill>
                <a:latin typeface="Calibri" panose="020F0502020204030204" pitchFamily="34" charset="0"/>
                <a:ea typeface="Calibri" panose="020F0502020204030204" pitchFamily="34" charset="0"/>
                <a:cs typeface="Calibri" panose="020F0502020204030204" pitchFamily="34" charset="0"/>
              </a:rPr>
              <a:t> to support improved access to quality care in our community?</a:t>
            </a:r>
            <a:endParaRPr lang="en-US" sz="1300" dirty="0">
              <a:latin typeface="Calibri" panose="020F0502020204030204" pitchFamily="34" charset="0"/>
              <a:ea typeface="Calibri" panose="020F0502020204030204" pitchFamily="34" charset="0"/>
              <a:cs typeface="Times New Roman (Body CS)"/>
            </a:endParaRPr>
          </a:p>
          <a:p>
            <a:pPr>
              <a:spcAft>
                <a:spcPts val="634"/>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spcAft>
                <a:spcPts val="634"/>
              </a:spcAft>
            </a:pPr>
            <a:r>
              <a:rPr lang="en-US" sz="1300" dirty="0">
                <a:latin typeface="Calibri" panose="020F0502020204030204" pitchFamily="34" charset="0"/>
                <a:ea typeface="Calibri" panose="020F0502020204030204" pitchFamily="34" charset="0"/>
                <a:cs typeface="Times New Roman" panose="02020603050405020304" pitchFamily="18" charset="0"/>
              </a:rPr>
              <a:t>Feedback from these conversations will inform further development and implementation of the Nebraska Early Childhood Strategic Plan.</a:t>
            </a:r>
          </a:p>
        </p:txBody>
      </p:sp>
      <p:sp>
        <p:nvSpPr>
          <p:cNvPr id="4" name="Slide Number Placeholder 3"/>
          <p:cNvSpPr>
            <a:spLocks noGrp="1"/>
          </p:cNvSpPr>
          <p:nvPr>
            <p:ph type="sldNum" sz="quarter" idx="5"/>
          </p:nvPr>
        </p:nvSpPr>
        <p:spPr/>
        <p:txBody>
          <a:bodyPr/>
          <a:lstStyle/>
          <a:p>
            <a:fld id="{35550678-214F-4C6C-8E93-8F54F8640FB3}" type="slidenum">
              <a:rPr lang="en-US" smtClean="0"/>
              <a:t>51</a:t>
            </a:fld>
            <a:endParaRPr lang="en-US"/>
          </a:p>
        </p:txBody>
      </p:sp>
    </p:spTree>
    <p:extLst>
      <p:ext uri="{BB962C8B-B14F-4D97-AF65-F5344CB8AC3E}">
        <p14:creationId xmlns:p14="http://schemas.microsoft.com/office/powerpoint/2010/main" val="3978411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defRPr/>
            </a:pPr>
            <a:r>
              <a:rPr lang="en-US" sz="1300" dirty="0"/>
              <a:t>The strategic plan’s website has all the information you will need to learn more about the plan and get involved. </a:t>
            </a:r>
          </a:p>
          <a:p>
            <a:pPr defTabSz="966612">
              <a:lnSpc>
                <a:spcPct val="107000"/>
              </a:lnSpc>
              <a:spcAft>
                <a:spcPts val="846"/>
              </a:spcAft>
              <a:defRPr/>
            </a:pPr>
            <a:r>
              <a:rPr lang="en-US" sz="1300" dirty="0">
                <a:latin typeface="Calibri" panose="020F0502020204030204" pitchFamily="34" charset="0"/>
                <a:ea typeface="Calibri" panose="020F0502020204030204" pitchFamily="34" charset="0"/>
                <a:cs typeface="Times New Roman" panose="02020603050405020304" pitchFamily="18" charset="0"/>
              </a:rPr>
              <a:t>Visit </a:t>
            </a:r>
            <a:r>
              <a:rPr lang="en-US" sz="1300" b="1" dirty="0">
                <a:latin typeface="Calibri" panose="020F0502020204030204" pitchFamily="34" charset="0"/>
                <a:ea typeface="Calibri" panose="020F0502020204030204" pitchFamily="34" charset="0"/>
                <a:cs typeface="Times New Roman" panose="02020603050405020304" pitchFamily="18" charset="0"/>
              </a:rPr>
              <a:t>NEearlychildhoodplan.org</a:t>
            </a:r>
            <a:r>
              <a:rPr lang="en-US" sz="1300" dirty="0">
                <a:latin typeface="Calibri" panose="020F0502020204030204" pitchFamily="34" charset="0"/>
                <a:ea typeface="Calibri" panose="020F0502020204030204" pitchFamily="34" charset="0"/>
                <a:cs typeface="Times New Roman" panose="02020603050405020304" pitchFamily="18" charset="0"/>
              </a:rPr>
              <a:t>.</a:t>
            </a:r>
          </a:p>
          <a:p>
            <a:pPr defTabSz="966612">
              <a:lnSpc>
                <a:spcPct val="107000"/>
              </a:lnSpc>
              <a:spcAft>
                <a:spcPts val="846"/>
              </a:spcAft>
              <a:defRPr/>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r>
              <a:rPr lang="en-US" sz="1300" b="1" dirty="0">
                <a:latin typeface="Calibri" panose="020F0502020204030204" pitchFamily="34" charset="0"/>
                <a:ea typeface="Calibri" panose="020F0502020204030204" pitchFamily="34" charset="0"/>
                <a:cs typeface="Times New Roman" panose="02020603050405020304" pitchFamily="18" charset="0"/>
              </a:rPr>
              <a:t>If you are interested in participating or hosting a meeting, you can also contact </a:t>
            </a:r>
            <a:r>
              <a:rPr lang="en-US" sz="1300" b="1" dirty="0" err="1">
                <a:latin typeface="Calibri" panose="020F0502020204030204" pitchFamily="34" charset="0"/>
                <a:ea typeface="Calibri" panose="020F0502020204030204" pitchFamily="34" charset="0"/>
                <a:cs typeface="Times New Roman" panose="02020603050405020304" pitchFamily="18" charset="0"/>
              </a:rPr>
              <a:t>contact</a:t>
            </a:r>
            <a:r>
              <a:rPr lang="en-US" sz="1300" b="1" dirty="0">
                <a:latin typeface="Calibri" panose="020F0502020204030204" pitchFamily="34" charset="0"/>
                <a:ea typeface="Calibri" panose="020F0502020204030204" pitchFamily="34" charset="0"/>
                <a:cs typeface="Times New Roman" panose="02020603050405020304" pitchFamily="18" charset="0"/>
              </a:rPr>
              <a:t> Sara Vetter at the Buffett Early Childhood Institute.</a:t>
            </a:r>
          </a:p>
          <a:p>
            <a:pPr>
              <a:lnSpc>
                <a:spcPct val="107000"/>
              </a:lnSpc>
              <a:spcAft>
                <a:spcPts val="846"/>
              </a:spcAft>
            </a:pPr>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52</a:t>
            </a:fld>
            <a:endParaRPr lang="en-US"/>
          </a:p>
        </p:txBody>
      </p:sp>
    </p:spTree>
    <p:extLst>
      <p:ext uri="{BB962C8B-B14F-4D97-AF65-F5344CB8AC3E}">
        <p14:creationId xmlns:p14="http://schemas.microsoft.com/office/powerpoint/2010/main" val="3869195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getting involved in the efforts to improve equitable access to quality early childhood care and education for every child in the state of Nebraska</a:t>
            </a:r>
            <a:r>
              <a:rPr lang="en-US"/>
              <a:t>.  We </a:t>
            </a:r>
            <a:r>
              <a:rPr lang="en-US" dirty="0"/>
              <a:t>look forward to your ongoing partnership.</a:t>
            </a:r>
          </a:p>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53</a:t>
            </a:fld>
            <a:endParaRPr lang="en-US"/>
          </a:p>
        </p:txBody>
      </p:sp>
    </p:spTree>
    <p:extLst>
      <p:ext uri="{BB962C8B-B14F-4D97-AF65-F5344CB8AC3E}">
        <p14:creationId xmlns:p14="http://schemas.microsoft.com/office/powerpoint/2010/main" val="4084994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54</a:t>
            </a:fld>
            <a:endParaRPr lang="en-US"/>
          </a:p>
        </p:txBody>
      </p:sp>
    </p:spTree>
    <p:extLst>
      <p:ext uri="{BB962C8B-B14F-4D97-AF65-F5344CB8AC3E}">
        <p14:creationId xmlns:p14="http://schemas.microsoft.com/office/powerpoint/2010/main" val="1979261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50678-214F-4C6C-8E93-8F54F8640FB3}" type="slidenum">
              <a:rPr lang="en-US" smtClean="0"/>
              <a:t>55</a:t>
            </a:fld>
            <a:endParaRPr lang="en-US"/>
          </a:p>
        </p:txBody>
      </p:sp>
    </p:spTree>
    <p:extLst>
      <p:ext uri="{BB962C8B-B14F-4D97-AF65-F5344CB8AC3E}">
        <p14:creationId xmlns:p14="http://schemas.microsoft.com/office/powerpoint/2010/main" val="261601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The equity principles for the strategic plan project are as follows.</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ENSURE DIVERSE REPRESENTATION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because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plan is by and for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Nebraskans. </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must include diverse voices in each stage of the work to ensure that those diverse perspectives shape how we engage stakeholders and the language used in the plan.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Implement a DATA DRIVEN strategic planning process, WITH DIVERSE POPULATIONS REPRESENTED IN THE DATA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because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the strategic plan is developed will determine its effectiveness in achieving the vision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Nebraska children have access to quality early care and education.”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Gathering recommendations for action from stakeholders based on data/facts about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Nebraska children is necessary to ensure that the needs and barriers faced by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families and children are addressed in the strategic plan.</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ELIMINATE IMPLICIT BIAS in the planning.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An implicit bias is an </a:t>
            </a:r>
            <a:r>
              <a:rPr lang="en-US" sz="2800" b="0" i="1" dirty="0">
                <a:solidFill>
                  <a:srgbClr val="202124"/>
                </a:solidFill>
                <a:effectLst/>
                <a:latin typeface="Roboto" panose="02000000000000000000" pitchFamily="2" charset="0"/>
              </a:rPr>
              <a:t>unconscious attitude or stereotype that affects how a person thinks, acts, and makes decisions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taking steps to identify and remove unconscious bias from the materials used in the strategic planning process, we hope to generate more authentic sharing by stakeholders in every community, leading to a more complete set of recommendations in the strategic plan.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believe that more stakeholders will feel more ownership of the work if they were engaged without bias, and if they ultimately see the voices of people like them reflected in the plan.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SET MEASURABLE TARGETS AND HOLD OURSELVES ACCOUNTABLE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be in integrity with our commitment to a diverse process, and to be able to take corrective action during life of the project to help reach our target of including diverse voices, we must track and share indicators about our process with the people we are serving.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moving on to describe the key concepts of the Nebraska Early Childhood Strategic Plan, particularly the goals of the plan, the next section provides a description of how stakeholder input has already shaped the way we are conducting the strategic planning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6</a:t>
            </a:fld>
            <a:endParaRPr lang="en-US"/>
          </a:p>
        </p:txBody>
      </p:sp>
    </p:spTree>
    <p:extLst>
      <p:ext uri="{BB962C8B-B14F-4D97-AF65-F5344CB8AC3E}">
        <p14:creationId xmlns:p14="http://schemas.microsoft.com/office/powerpoint/2010/main" val="16733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In the first round of needs assessment and planning work, we heard from stakeholders that more emphasis was needed on issues of equity and that we should ensure the voices of more people of color and rural voices are represented in the plan.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In response to that feedback, the Needs Assessment team </a:t>
            </a:r>
            <a:r>
              <a:rPr lang="en-US" sz="2000" dirty="0"/>
              <a:t>conducted family focus groups across the Omaha metro area with </a:t>
            </a:r>
          </a:p>
          <a:p>
            <a:pPr marL="342900" indent="-342900">
              <a:lnSpc>
                <a:spcPct val="107000"/>
              </a:lnSpc>
              <a:spcAft>
                <a:spcPts val="846"/>
              </a:spcAft>
              <a:buFont typeface="Arial" panose="020B0604020202020204" pitchFamily="34" charset="0"/>
              <a:buChar char="•"/>
            </a:pPr>
            <a:r>
              <a:rPr lang="en-US" sz="2000" dirty="0"/>
              <a:t>Black and African American, Hispanic and Latinx, immigrant and refugee families, </a:t>
            </a:r>
          </a:p>
          <a:p>
            <a:pPr marL="342900" indent="-342900">
              <a:lnSpc>
                <a:spcPct val="107000"/>
              </a:lnSpc>
              <a:spcAft>
                <a:spcPts val="846"/>
              </a:spcAft>
              <a:buFont typeface="Arial" panose="020B0604020202020204" pitchFamily="34" charset="0"/>
              <a:buChar char="•"/>
            </a:pPr>
            <a:r>
              <a:rPr lang="en-US" sz="2000" dirty="0"/>
              <a:t>families of children with disabilities, </a:t>
            </a:r>
          </a:p>
          <a:p>
            <a:pPr marL="342900" indent="-342900">
              <a:lnSpc>
                <a:spcPct val="107000"/>
              </a:lnSpc>
              <a:spcAft>
                <a:spcPts val="846"/>
              </a:spcAft>
              <a:buFont typeface="Arial" panose="020B0604020202020204" pitchFamily="34" charset="0"/>
              <a:buChar char="•"/>
            </a:pPr>
            <a:r>
              <a:rPr lang="en-US" sz="2000" dirty="0"/>
              <a:t>families experiencing poverty or homelessness, and </a:t>
            </a:r>
          </a:p>
          <a:p>
            <a:pPr marL="342900" indent="-342900">
              <a:lnSpc>
                <a:spcPct val="107000"/>
              </a:lnSpc>
              <a:spcAft>
                <a:spcPts val="846"/>
              </a:spcAft>
              <a:buFont typeface="Arial" panose="020B0604020202020204" pitchFamily="34" charset="0"/>
              <a:buChar char="•"/>
            </a:pPr>
            <a:r>
              <a:rPr lang="en-US" sz="2000" dirty="0"/>
              <a:t>families providing foster care.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Also, surveys sent to all licensed providers in the state were translated into Spanish to ensure the voices of more providers were included.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7</a:t>
            </a:fld>
            <a:endParaRPr lang="en-US"/>
          </a:p>
        </p:txBody>
      </p:sp>
    </p:spTree>
    <p:extLst>
      <p:ext uri="{BB962C8B-B14F-4D97-AF65-F5344CB8AC3E}">
        <p14:creationId xmlns:p14="http://schemas.microsoft.com/office/powerpoint/2010/main" val="158825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6"/>
              </a:spcAft>
              <a:buClrTx/>
              <a:buSzTx/>
              <a:buFontTx/>
              <a:buNone/>
              <a:tabLst/>
              <a:defRPr/>
            </a:pPr>
            <a:r>
              <a:rPr lang="en-US" sz="1900" dirty="0">
                <a:latin typeface="Calibri" panose="020F0502020204030204" pitchFamily="34" charset="0"/>
                <a:ea typeface="Calibri" panose="020F0502020204030204" pitchFamily="34" charset="0"/>
                <a:cs typeface="Times New Roman" panose="02020603050405020304" pitchFamily="18" charset="0"/>
              </a:rPr>
              <a:t>In response to the same feedback, t</a:t>
            </a:r>
            <a:r>
              <a:rPr lang="en-US" sz="2000" dirty="0"/>
              <a:t>he current stakeholder engagement was designed specifically to reach previously unrepresented voices.</a:t>
            </a:r>
          </a:p>
          <a:p>
            <a:pPr marL="342900" indent="-342900">
              <a:buFont typeface="Arial" panose="020B0604020202020204" pitchFamily="34" charset="0"/>
              <a:buChar char="•"/>
            </a:pPr>
            <a:r>
              <a:rPr lang="en-US" sz="2000" dirty="0"/>
              <a:t>The process includes recurring accountability checks to ensure that people of color and people in rural areas are being reached.  That is, as meetings are held across the state, we will keep track of who has participated. We will take steps to deliberately reach the groups who have not yet been reached.</a:t>
            </a:r>
          </a:p>
          <a:p>
            <a:pPr marL="342900" indent="-342900">
              <a:buFont typeface="Arial" panose="020B0604020202020204" pitchFamily="34" charset="0"/>
              <a:buChar char="•"/>
            </a:pPr>
            <a:r>
              <a:rPr lang="en-US" sz="2000" dirty="0"/>
              <a:t>The Race and Equity workgroup meets monthly to provide guidance on ensuring that equity is addressed in the strategic plan and other PDG work. </a:t>
            </a:r>
            <a:endParaRPr lang="en-US" sz="3200" dirty="0">
              <a:effectLst/>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These are just a few examples of how stakeholders' voices have had a direct and valuable impact on the work.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Next, we’ll dive into a summary of the strategic plans’ four goals.</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5550678-214F-4C6C-8E93-8F54F8640FB3}" type="slidenum">
              <a:rPr lang="en-US" smtClean="0"/>
              <a:t>8</a:t>
            </a:fld>
            <a:endParaRPr lang="en-US"/>
          </a:p>
        </p:txBody>
      </p:sp>
    </p:spTree>
    <p:extLst>
      <p:ext uri="{BB962C8B-B14F-4D97-AF65-F5344CB8AC3E}">
        <p14:creationId xmlns:p14="http://schemas.microsoft.com/office/powerpoint/2010/main" val="18327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strategic plan lays out four interrelated goals that together will achieve the vision.</a:t>
            </a:r>
          </a:p>
          <a:p>
            <a:endParaRPr lang="en-US" b="0" dirty="0"/>
          </a:p>
          <a:p>
            <a:r>
              <a:rPr lang="en-US" b="0" dirty="0"/>
              <a:t>The work of the goals, and their integration across the system, is summed up by the statement printed on the stacking cups: </a:t>
            </a:r>
          </a:p>
          <a:p>
            <a:endParaRPr lang="en-US" b="0" dirty="0"/>
          </a:p>
          <a:p>
            <a:pPr lvl="1"/>
            <a:r>
              <a:rPr lang="en-US" b="1" dirty="0"/>
              <a:t>Ensuring access for children and families … to quality experiences in every setting … requires collaboration across every community …. and alignment of systems across the state.</a:t>
            </a:r>
          </a:p>
          <a:p>
            <a:pPr lvl="1"/>
            <a:endParaRPr lang="en-US" b="0" dirty="0"/>
          </a:p>
          <a:p>
            <a:pPr lvl="0"/>
            <a:r>
              <a:rPr lang="en-US" b="0" dirty="0"/>
              <a:t>Let’s take a closer look at each of part of this statement.</a:t>
            </a:r>
          </a:p>
          <a:p>
            <a:endParaRPr lang="en-US" b="0" dirty="0"/>
          </a:p>
        </p:txBody>
      </p:sp>
      <p:sp>
        <p:nvSpPr>
          <p:cNvPr id="4" name="Slide Number Placeholder 3"/>
          <p:cNvSpPr>
            <a:spLocks noGrp="1"/>
          </p:cNvSpPr>
          <p:nvPr>
            <p:ph type="sldNum" sz="quarter" idx="5"/>
          </p:nvPr>
        </p:nvSpPr>
        <p:spPr/>
        <p:txBody>
          <a:bodyPr/>
          <a:lstStyle/>
          <a:p>
            <a:fld id="{35550678-214F-4C6C-8E93-8F54F8640FB3}" type="slidenum">
              <a:rPr lang="en-US" smtClean="0"/>
              <a:t>9</a:t>
            </a:fld>
            <a:endParaRPr lang="en-US"/>
          </a:p>
        </p:txBody>
      </p:sp>
    </p:spTree>
    <p:extLst>
      <p:ext uri="{BB962C8B-B14F-4D97-AF65-F5344CB8AC3E}">
        <p14:creationId xmlns:p14="http://schemas.microsoft.com/office/powerpoint/2010/main" val="3053997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53323CCE-1BEB-F940-BC55-EF0DD8ED07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F4EDC5-39AB-914E-9EA7-B2A31BE4B779}"/>
              </a:ext>
            </a:extLst>
          </p:cNvPr>
          <p:cNvSpPr>
            <a:spLocks noGrp="1"/>
          </p:cNvSpPr>
          <p:nvPr>
            <p:ph type="ctrTitle"/>
          </p:nvPr>
        </p:nvSpPr>
        <p:spPr>
          <a:xfrm>
            <a:off x="3581400" y="1451547"/>
            <a:ext cx="7086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B9DF48-EFE1-F041-927B-B51D781A1F99}"/>
              </a:ext>
            </a:extLst>
          </p:cNvPr>
          <p:cNvSpPr>
            <a:spLocks noGrp="1"/>
          </p:cNvSpPr>
          <p:nvPr>
            <p:ph type="subTitle" idx="1"/>
          </p:nvPr>
        </p:nvSpPr>
        <p:spPr>
          <a:xfrm>
            <a:off x="3581400" y="3940366"/>
            <a:ext cx="7086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963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group of people in a field&#10;&#10;Description automatically generated">
            <a:extLst>
              <a:ext uri="{FF2B5EF4-FFF2-40B4-BE49-F238E27FC236}">
                <a16:creationId xmlns:a16="http://schemas.microsoft.com/office/drawing/2014/main" id="{8B48035C-DB4D-6A4C-A180-23028F1F9C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887CDD-E0E7-5C4B-B308-67536BBC05B9}"/>
              </a:ext>
            </a:extLst>
          </p:cNvPr>
          <p:cNvSpPr>
            <a:spLocks noGrp="1"/>
          </p:cNvSpPr>
          <p:nvPr>
            <p:ph type="title"/>
          </p:nvPr>
        </p:nvSpPr>
        <p:spPr>
          <a:xfrm>
            <a:off x="7708392" y="2495677"/>
            <a:ext cx="3727704" cy="1325563"/>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163900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C156C7CF-EEA7-C241-9CEC-59F4441EF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279DDD0-50D5-534B-A83A-29E3BE097F06}"/>
              </a:ext>
            </a:extLst>
          </p:cNvPr>
          <p:cNvSpPr>
            <a:spLocks noGrp="1"/>
          </p:cNvSpPr>
          <p:nvPr>
            <p:ph type="title"/>
          </p:nvPr>
        </p:nvSpPr>
        <p:spPr>
          <a:xfrm>
            <a:off x="758952" y="2523109"/>
            <a:ext cx="3727704" cy="1325563"/>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68949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3" name="Picture 2" descr="A picture containing child, child, little, person&#10;&#10;Description automatically generated">
            <a:extLst>
              <a:ext uri="{FF2B5EF4-FFF2-40B4-BE49-F238E27FC236}">
                <a16:creationId xmlns:a16="http://schemas.microsoft.com/office/drawing/2014/main" id="{50C3B47C-A2EE-8B48-9530-FA1E37909F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279DDD0-50D5-534B-A83A-29E3BE097F06}"/>
              </a:ext>
            </a:extLst>
          </p:cNvPr>
          <p:cNvSpPr>
            <a:spLocks noGrp="1"/>
          </p:cNvSpPr>
          <p:nvPr>
            <p:ph type="title"/>
          </p:nvPr>
        </p:nvSpPr>
        <p:spPr>
          <a:xfrm>
            <a:off x="758952" y="2523109"/>
            <a:ext cx="4160520" cy="1325563"/>
          </a:xfrm>
        </p:spPr>
        <p:txBody>
          <a:bodyPr/>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157557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2AA4-98D1-FE43-9A82-0ACDC9CF78FF}"/>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A5BA0F1E-88E8-364A-8B4B-6CBAA2B99F2D}"/>
              </a:ext>
            </a:extLst>
          </p:cNvPr>
          <p:cNvSpPr/>
          <p:nvPr userDrawn="1"/>
        </p:nvSpPr>
        <p:spPr>
          <a:xfrm>
            <a:off x="0" y="6322143"/>
            <a:ext cx="12192001" cy="535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28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5AC42A2-D45D-8146-ABBC-05155B74B5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2B931F2-FB53-A040-A7A7-9DBD11CBF9E2}"/>
              </a:ext>
            </a:extLst>
          </p:cNvPr>
          <p:cNvSpPr>
            <a:spLocks noGrp="1"/>
          </p:cNvSpPr>
          <p:nvPr>
            <p:ph type="title"/>
          </p:nvPr>
        </p:nvSpPr>
        <p:spPr>
          <a:xfrm>
            <a:off x="2980944" y="365125"/>
            <a:ext cx="8372856"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0FDF10BE-271D-2B40-B9BF-F9B2813F40D3}"/>
              </a:ext>
            </a:extLst>
          </p:cNvPr>
          <p:cNvSpPr>
            <a:spLocks noGrp="1"/>
          </p:cNvSpPr>
          <p:nvPr>
            <p:ph idx="1"/>
          </p:nvPr>
        </p:nvSpPr>
        <p:spPr>
          <a:xfrm>
            <a:off x="2980944" y="1825625"/>
            <a:ext cx="83728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9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8EAAB80-F60F-FB4A-9F63-C2E3CBC901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2B931F2-FB53-A040-A7A7-9DBD11CBF9E2}"/>
              </a:ext>
            </a:extLst>
          </p:cNvPr>
          <p:cNvSpPr>
            <a:spLocks noGrp="1"/>
          </p:cNvSpPr>
          <p:nvPr>
            <p:ph type="title"/>
          </p:nvPr>
        </p:nvSpPr>
        <p:spPr>
          <a:xfrm>
            <a:off x="2980944" y="365125"/>
            <a:ext cx="8372856"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0FDF10BE-271D-2B40-B9BF-F9B2813F40D3}"/>
              </a:ext>
            </a:extLst>
          </p:cNvPr>
          <p:cNvSpPr>
            <a:spLocks noGrp="1"/>
          </p:cNvSpPr>
          <p:nvPr>
            <p:ph idx="1"/>
          </p:nvPr>
        </p:nvSpPr>
        <p:spPr>
          <a:xfrm>
            <a:off x="2980944" y="1825625"/>
            <a:ext cx="83728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394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7CDE-4F00-5C46-A5DD-58D34EE86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6FF77-D1E1-DE45-B41D-1F4E2D9DC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21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37C4B98A-5696-1445-B96D-0BCCDABAB8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40269D-0A5C-F24E-A872-1207C8688B4A}"/>
              </a:ext>
            </a:extLst>
          </p:cNvPr>
          <p:cNvSpPr>
            <a:spLocks noGrp="1"/>
          </p:cNvSpPr>
          <p:nvPr>
            <p:ph type="title"/>
          </p:nvPr>
        </p:nvSpPr>
        <p:spPr>
          <a:xfrm>
            <a:off x="831850" y="3062288"/>
            <a:ext cx="10515600" cy="150018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8FF5F-8980-3F46-B8D5-2472DE500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83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B900-DC94-6E47-8783-D25398DFE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D5680-B3E4-1F45-9A77-5C21934058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0A1B8-F3C8-CD49-8D3D-0FCFD85A55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2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72D1-4C4A-054E-8084-94BDC2736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0312A7-BDB4-094D-B137-BD9931B5E3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EE6DC-A917-2340-8D42-12EC320469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87285-DF8C-2747-9BBE-E0ECEB3FD7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DD906-356F-EB48-9911-0B7577EDF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40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46B4-25DA-C647-AF63-5ADF6CE4A7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393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556FFC-0B20-C249-BB7D-AB3689DA6888}"/>
              </a:ext>
            </a:extLst>
          </p:cNvPr>
          <p:cNvSpPr/>
          <p:nvPr userDrawn="1"/>
        </p:nvSpPr>
        <p:spPr>
          <a:xfrm>
            <a:off x="0" y="0"/>
            <a:ext cx="12192000"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DE515F1-135E-CE49-935E-B594D655ADB5}"/>
              </a:ext>
            </a:extLst>
          </p:cNvPr>
          <p:cNvSpPr>
            <a:spLocks noGrp="1"/>
          </p:cNvSpPr>
          <p:nvPr>
            <p:ph type="title"/>
          </p:nvPr>
        </p:nvSpPr>
        <p:spPr>
          <a:xfrm>
            <a:off x="765048" y="1837309"/>
            <a:ext cx="10515600" cy="1325563"/>
          </a:xfrm>
        </p:spPr>
        <p:txBody>
          <a:bodyPr/>
          <a:lstStyle>
            <a:lvl1pPr algn="ctr">
              <a:defRPr>
                <a:solidFill>
                  <a:schemeClr val="bg1"/>
                </a:solidFill>
              </a:defRPr>
            </a:lvl1pPr>
          </a:lstStyle>
          <a:p>
            <a:r>
              <a:rPr lang="en-US"/>
              <a:t>Click to edit Master title style</a:t>
            </a:r>
          </a:p>
        </p:txBody>
      </p:sp>
      <p:sp>
        <p:nvSpPr>
          <p:cNvPr id="7" name="Subtitle 2">
            <a:extLst>
              <a:ext uri="{FF2B5EF4-FFF2-40B4-BE49-F238E27FC236}">
                <a16:creationId xmlns:a16="http://schemas.microsoft.com/office/drawing/2014/main" id="{8A2A7C88-67E5-2047-86D3-190959AB5B5C}"/>
              </a:ext>
            </a:extLst>
          </p:cNvPr>
          <p:cNvSpPr>
            <a:spLocks noGrp="1"/>
          </p:cNvSpPr>
          <p:nvPr>
            <p:ph type="subTitle" idx="1"/>
          </p:nvPr>
        </p:nvSpPr>
        <p:spPr>
          <a:xfrm>
            <a:off x="2237232" y="3162872"/>
            <a:ext cx="7086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5498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56689EA1-0725-F443-82A7-6FCA3AB5F3CF}"/>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96B8F27-837C-6F45-B170-5E368F168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36DD6-9FDB-134B-9A2B-0C3F7C8B6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1536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0" r:id="rId3"/>
    <p:sldLayoutId id="2147483650" r:id="rId4"/>
    <p:sldLayoutId id="2147483651" r:id="rId5"/>
    <p:sldLayoutId id="2147483652" r:id="rId6"/>
    <p:sldLayoutId id="2147483653" r:id="rId7"/>
    <p:sldLayoutId id="2147483654" r:id="rId8"/>
    <p:sldLayoutId id="2147483655" r:id="rId9"/>
    <p:sldLayoutId id="2147483661" r:id="rId10"/>
    <p:sldLayoutId id="2147483657"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55"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11.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3"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15.svg"/><Relationship Id="rId8" Type="http://schemas.openxmlformats.org/officeDocument/2006/relationships/image" Target="../media/image21.svg"/><Relationship Id="rId51" Type="http://schemas.openxmlformats.org/officeDocument/2006/relationships/image" Target="../media/image10.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12.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4.png"/></Relationships>
</file>

<file path=ppt/slides/_rels/slide13.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13.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2.png"/></Relationships>
</file>

<file path=ppt/slides/_rels/slide1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14.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0.png"/></Relationships>
</file>

<file path=ppt/slides/_rels/slide15.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55"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15.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13.sv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3"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11.svg"/><Relationship Id="rId8" Type="http://schemas.openxmlformats.org/officeDocument/2006/relationships/image" Target="../media/image21.svg"/><Relationship Id="rId51" Type="http://schemas.openxmlformats.org/officeDocument/2006/relationships/image" Target="../media/image14.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4.png"/><Relationship Id="rId7" Type="http://schemas.openxmlformats.org/officeDocument/2006/relationships/image" Target="../media/image13.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3.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74.png"/><Relationship Id="rId34" Type="http://schemas.openxmlformats.org/officeDocument/2006/relationships/image" Target="../media/image7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82.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72.png"/><Relationship Id="rId25" Type="http://schemas.openxmlformats.org/officeDocument/2006/relationships/image" Target="../media/image38.png"/><Relationship Id="rId33" Type="http://schemas.openxmlformats.org/officeDocument/2006/relationships/image" Target="../media/image76.png"/><Relationship Id="rId38" Type="http://schemas.openxmlformats.org/officeDocument/2006/relationships/image" Target="../media/image78.svg"/><Relationship Id="rId46" Type="http://schemas.openxmlformats.org/officeDocument/2006/relationships/image" Target="../media/image80.svg"/><Relationship Id="rId2" Type="http://schemas.openxmlformats.org/officeDocument/2006/relationships/notesSlide" Target="../notesSlides/notesSlide21.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79.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81.png"/><Relationship Id="rId10" Type="http://schemas.openxmlformats.org/officeDocument/2006/relationships/image" Target="../media/image69.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3.svg"/><Relationship Id="rId4" Type="http://schemas.openxmlformats.org/officeDocument/2006/relationships/image" Target="../media/image17.svg"/><Relationship Id="rId9" Type="http://schemas.openxmlformats.org/officeDocument/2006/relationships/image" Target="../media/image68.png"/><Relationship Id="rId14" Type="http://schemas.openxmlformats.org/officeDocument/2006/relationships/image" Target="../media/image71.svg"/><Relationship Id="rId22" Type="http://schemas.openxmlformats.org/officeDocument/2006/relationships/image" Target="../media/image7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2.png"/></Relationships>
</file>

<file path=ppt/slides/_rels/slide22.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3.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74.png"/><Relationship Id="rId34" Type="http://schemas.openxmlformats.org/officeDocument/2006/relationships/image" Target="../media/image7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82.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72.png"/><Relationship Id="rId25" Type="http://schemas.openxmlformats.org/officeDocument/2006/relationships/image" Target="../media/image38.png"/><Relationship Id="rId33" Type="http://schemas.openxmlformats.org/officeDocument/2006/relationships/image" Target="../media/image76.png"/><Relationship Id="rId38" Type="http://schemas.openxmlformats.org/officeDocument/2006/relationships/image" Target="../media/image78.svg"/><Relationship Id="rId46" Type="http://schemas.openxmlformats.org/officeDocument/2006/relationships/image" Target="../media/image80.svg"/><Relationship Id="rId2" Type="http://schemas.openxmlformats.org/officeDocument/2006/relationships/notesSlide" Target="../notesSlides/notesSlide22.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79.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81.png"/><Relationship Id="rId10" Type="http://schemas.openxmlformats.org/officeDocument/2006/relationships/image" Target="../media/image69.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3.svg"/><Relationship Id="rId4" Type="http://schemas.openxmlformats.org/officeDocument/2006/relationships/image" Target="../media/image17.svg"/><Relationship Id="rId9" Type="http://schemas.openxmlformats.org/officeDocument/2006/relationships/image" Target="../media/image68.png"/><Relationship Id="rId14" Type="http://schemas.openxmlformats.org/officeDocument/2006/relationships/image" Target="../media/image71.svg"/><Relationship Id="rId22" Type="http://schemas.openxmlformats.org/officeDocument/2006/relationships/image" Target="../media/image7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hyperlink" Target="https://nechildcarereferral.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stepuptoquality.ne.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55"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30.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3"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11.svg"/><Relationship Id="rId8" Type="http://schemas.openxmlformats.org/officeDocument/2006/relationships/image" Target="../media/image21.svg"/><Relationship Id="rId51" Type="http://schemas.openxmlformats.org/officeDocument/2006/relationships/image" Target="../media/image14.png"/><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31.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2.png"/></Relationships>
</file>

<file path=ppt/slides/_rels/slide3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55"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32.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3"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11.svg"/><Relationship Id="rId8" Type="http://schemas.openxmlformats.org/officeDocument/2006/relationships/image" Target="../media/image21.svg"/><Relationship Id="rId51" Type="http://schemas.openxmlformats.org/officeDocument/2006/relationships/image" Target="../media/image14.png"/><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hyperlink" Target="https://www.education.ne.gov/oec/nebraska-transition-to-kindergarten-toolkit-and-resource-guid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55"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svg"/><Relationship Id="rId46" Type="http://schemas.openxmlformats.org/officeDocument/2006/relationships/image" Target="../media/image59.svg"/><Relationship Id="rId2" Type="http://schemas.openxmlformats.org/officeDocument/2006/relationships/notesSlide" Target="../notesSlides/notesSlide36.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41" Type="http://schemas.openxmlformats.org/officeDocument/2006/relationships/image" Target="../media/image54.png"/><Relationship Id="rId54"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png"/><Relationship Id="rId40" Type="http://schemas.openxmlformats.org/officeDocument/2006/relationships/image" Target="../media/image53.svg"/><Relationship Id="rId45" Type="http://schemas.openxmlformats.org/officeDocument/2006/relationships/image" Target="../media/image58.png"/><Relationship Id="rId53"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56" Type="http://schemas.openxmlformats.org/officeDocument/2006/relationships/image" Target="../media/image11.svg"/><Relationship Id="rId8" Type="http://schemas.openxmlformats.org/officeDocument/2006/relationships/image" Target="../media/image21.svg"/><Relationship Id="rId51" Type="http://schemas.openxmlformats.org/officeDocument/2006/relationships/image" Target="../media/image14.png"/><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31.svg"/><Relationship Id="rId26" Type="http://schemas.openxmlformats.org/officeDocument/2006/relationships/image" Target="../media/image39.svg"/><Relationship Id="rId39" Type="http://schemas.openxmlformats.org/officeDocument/2006/relationships/image" Target="../media/image52.png"/><Relationship Id="rId3" Type="http://schemas.openxmlformats.org/officeDocument/2006/relationships/image" Target="../media/image16.png"/><Relationship Id="rId21" Type="http://schemas.openxmlformats.org/officeDocument/2006/relationships/image" Target="../media/image97.png"/><Relationship Id="rId34" Type="http://schemas.openxmlformats.org/officeDocument/2006/relationships/image" Target="../media/image47.svg"/><Relationship Id="rId42" Type="http://schemas.openxmlformats.org/officeDocument/2006/relationships/image" Target="../media/image55.svg"/><Relationship Id="rId47" Type="http://schemas.openxmlformats.org/officeDocument/2006/relationships/image" Target="../media/image60.png"/><Relationship Id="rId50" Type="http://schemas.openxmlformats.org/officeDocument/2006/relationships/image" Target="../media/image63.svg"/><Relationship Id="rId7" Type="http://schemas.openxmlformats.org/officeDocument/2006/relationships/image" Target="../media/image20.png"/><Relationship Id="rId12" Type="http://schemas.openxmlformats.org/officeDocument/2006/relationships/image" Target="../media/image93.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103.svg"/><Relationship Id="rId46" Type="http://schemas.openxmlformats.org/officeDocument/2006/relationships/image" Target="../media/image59.svg"/><Relationship Id="rId2" Type="http://schemas.openxmlformats.org/officeDocument/2006/relationships/notesSlide" Target="../notesSlides/notesSlide37.xml"/><Relationship Id="rId16" Type="http://schemas.openxmlformats.org/officeDocument/2006/relationships/image" Target="../media/image29.svg"/><Relationship Id="rId20" Type="http://schemas.openxmlformats.org/officeDocument/2006/relationships/image" Target="../media/image96.svg"/><Relationship Id="rId29" Type="http://schemas.openxmlformats.org/officeDocument/2006/relationships/image" Target="../media/image99.png"/><Relationship Id="rId41"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92.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102.png"/><Relationship Id="rId40" Type="http://schemas.openxmlformats.org/officeDocument/2006/relationships/image" Target="../media/image53.svg"/><Relationship Id="rId45" Type="http://schemas.openxmlformats.org/officeDocument/2006/relationships/image" Target="../media/image58.png"/><Relationship Id="rId5" Type="http://schemas.openxmlformats.org/officeDocument/2006/relationships/image" Target="../media/image91.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101.svg"/><Relationship Id="rId49" Type="http://schemas.openxmlformats.org/officeDocument/2006/relationships/image" Target="../media/image62.pn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svg"/><Relationship Id="rId52" Type="http://schemas.openxmlformats.org/officeDocument/2006/relationships/image" Target="../media/image11.svg"/><Relationship Id="rId4" Type="http://schemas.openxmlformats.org/officeDocument/2006/relationships/image" Target="../media/image90.svg"/><Relationship Id="rId9" Type="http://schemas.openxmlformats.org/officeDocument/2006/relationships/image" Target="../media/image22.png"/><Relationship Id="rId14" Type="http://schemas.openxmlformats.org/officeDocument/2006/relationships/image" Target="../media/image95.svg"/><Relationship Id="rId22" Type="http://schemas.openxmlformats.org/officeDocument/2006/relationships/image" Target="../media/image98.svg"/><Relationship Id="rId27" Type="http://schemas.openxmlformats.org/officeDocument/2006/relationships/image" Target="../media/image40.png"/><Relationship Id="rId30" Type="http://schemas.openxmlformats.org/officeDocument/2006/relationships/image" Target="../media/image100.sv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svg"/><Relationship Id="rId8" Type="http://schemas.openxmlformats.org/officeDocument/2006/relationships/image" Target="../media/image21.svg"/><Relationship Id="rId51"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42.xml"/><Relationship Id="rId16" Type="http://schemas.openxmlformats.org/officeDocument/2006/relationships/image" Target="../media/image118.svg"/><Relationship Id="rId1" Type="http://schemas.openxmlformats.org/officeDocument/2006/relationships/slideLayout" Target="../slideLayouts/slideLayout13.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3.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09.png"/><Relationship Id="rId12" Type="http://schemas.openxmlformats.org/officeDocument/2006/relationships/image" Target="../media/image124.svg"/><Relationship Id="rId2" Type="http://schemas.openxmlformats.org/officeDocument/2006/relationships/notesSlide" Target="../notesSlides/notesSlide43.xml"/><Relationship Id="rId16" Type="http://schemas.openxmlformats.org/officeDocument/2006/relationships/image" Target="../media/image127.svg"/><Relationship Id="rId1" Type="http://schemas.openxmlformats.org/officeDocument/2006/relationships/slideLayout" Target="../slideLayouts/slideLayout13.xml"/><Relationship Id="rId6" Type="http://schemas.openxmlformats.org/officeDocument/2006/relationships/image" Target="../media/image121.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23.svg"/><Relationship Id="rId4" Type="http://schemas.openxmlformats.org/officeDocument/2006/relationships/image" Target="../media/image120.svg"/><Relationship Id="rId9" Type="http://schemas.openxmlformats.org/officeDocument/2006/relationships/image" Target="../media/image111.png"/><Relationship Id="rId14" Type="http://schemas.openxmlformats.org/officeDocument/2006/relationships/image" Target="../media/image126.svg"/></Relationships>
</file>

<file path=ppt/slides/_rels/slide44.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09.png"/><Relationship Id="rId12" Type="http://schemas.openxmlformats.org/officeDocument/2006/relationships/image" Target="../media/image124.svg"/><Relationship Id="rId2" Type="http://schemas.openxmlformats.org/officeDocument/2006/relationships/notesSlide" Target="../notesSlides/notesSlide44.xml"/><Relationship Id="rId16" Type="http://schemas.openxmlformats.org/officeDocument/2006/relationships/image" Target="../media/image127.svg"/><Relationship Id="rId1" Type="http://schemas.openxmlformats.org/officeDocument/2006/relationships/slideLayout" Target="../slideLayouts/slideLayout13.xml"/><Relationship Id="rId6" Type="http://schemas.openxmlformats.org/officeDocument/2006/relationships/image" Target="../media/image131.svg"/><Relationship Id="rId11" Type="http://schemas.openxmlformats.org/officeDocument/2006/relationships/image" Target="../media/image113.png"/><Relationship Id="rId5" Type="http://schemas.openxmlformats.org/officeDocument/2006/relationships/image" Target="../media/image130.png"/><Relationship Id="rId15" Type="http://schemas.openxmlformats.org/officeDocument/2006/relationships/image" Target="../media/image117.png"/><Relationship Id="rId10" Type="http://schemas.openxmlformats.org/officeDocument/2006/relationships/image" Target="../media/image123.svg"/><Relationship Id="rId4" Type="http://schemas.openxmlformats.org/officeDocument/2006/relationships/image" Target="../media/image129.svg"/><Relationship Id="rId9" Type="http://schemas.openxmlformats.org/officeDocument/2006/relationships/image" Target="../media/image111.png"/><Relationship Id="rId14" Type="http://schemas.openxmlformats.org/officeDocument/2006/relationships/image" Target="../media/image132.svg"/></Relationships>
</file>

<file path=ppt/slides/_rels/slide45.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5.png"/><Relationship Id="rId12" Type="http://schemas.openxmlformats.org/officeDocument/2006/relationships/image" Target="../media/image124.svg"/><Relationship Id="rId2" Type="http://schemas.openxmlformats.org/officeDocument/2006/relationships/notesSlide" Target="../notesSlides/notesSlide45.xml"/><Relationship Id="rId16" Type="http://schemas.openxmlformats.org/officeDocument/2006/relationships/image" Target="../media/image127.svg"/><Relationship Id="rId1" Type="http://schemas.openxmlformats.org/officeDocument/2006/relationships/slideLayout" Target="../slideLayouts/slideLayout13.xml"/><Relationship Id="rId6" Type="http://schemas.openxmlformats.org/officeDocument/2006/relationships/image" Target="../media/image134.svg"/><Relationship Id="rId11" Type="http://schemas.openxmlformats.org/officeDocument/2006/relationships/image" Target="../media/image113.png"/><Relationship Id="rId5" Type="http://schemas.openxmlformats.org/officeDocument/2006/relationships/image" Target="../media/image133.png"/><Relationship Id="rId15" Type="http://schemas.openxmlformats.org/officeDocument/2006/relationships/image" Target="../media/image117.png"/><Relationship Id="rId10" Type="http://schemas.openxmlformats.org/officeDocument/2006/relationships/image" Target="../media/image123.svg"/><Relationship Id="rId4" Type="http://schemas.openxmlformats.org/officeDocument/2006/relationships/image" Target="../media/image129.svg"/><Relationship Id="rId9" Type="http://schemas.openxmlformats.org/officeDocument/2006/relationships/image" Target="../media/image111.png"/><Relationship Id="rId14" Type="http://schemas.openxmlformats.org/officeDocument/2006/relationships/image" Target="../media/image132.svg"/></Relationships>
</file>

<file path=ppt/slides/_rels/slide46.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7.png"/><Relationship Id="rId12" Type="http://schemas.openxmlformats.org/officeDocument/2006/relationships/image" Target="../media/image124.svg"/><Relationship Id="rId2" Type="http://schemas.openxmlformats.org/officeDocument/2006/relationships/notesSlide" Target="../notesSlides/notesSlide46.xml"/><Relationship Id="rId16" Type="http://schemas.openxmlformats.org/officeDocument/2006/relationships/image" Target="../media/image127.svg"/><Relationship Id="rId1" Type="http://schemas.openxmlformats.org/officeDocument/2006/relationships/slideLayout" Target="../slideLayouts/slideLayout13.xml"/><Relationship Id="rId6" Type="http://schemas.openxmlformats.org/officeDocument/2006/relationships/image" Target="../media/image134.svg"/><Relationship Id="rId11" Type="http://schemas.openxmlformats.org/officeDocument/2006/relationships/image" Target="../media/image113.png"/><Relationship Id="rId5" Type="http://schemas.openxmlformats.org/officeDocument/2006/relationships/image" Target="../media/image133.png"/><Relationship Id="rId15" Type="http://schemas.openxmlformats.org/officeDocument/2006/relationships/image" Target="../media/image117.png"/><Relationship Id="rId10" Type="http://schemas.openxmlformats.org/officeDocument/2006/relationships/image" Target="../media/image140.svg"/><Relationship Id="rId4" Type="http://schemas.openxmlformats.org/officeDocument/2006/relationships/image" Target="../media/image129.svg"/><Relationship Id="rId9" Type="http://schemas.openxmlformats.org/officeDocument/2006/relationships/image" Target="../media/image139.png"/><Relationship Id="rId14" Type="http://schemas.openxmlformats.org/officeDocument/2006/relationships/image" Target="../media/image132.svg"/></Relationships>
</file>

<file path=ppt/slides/_rels/slide47.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7.png"/><Relationship Id="rId12" Type="http://schemas.openxmlformats.org/officeDocument/2006/relationships/image" Target="../media/image144.svg"/><Relationship Id="rId2" Type="http://schemas.openxmlformats.org/officeDocument/2006/relationships/notesSlide" Target="../notesSlides/notesSlide47.xml"/><Relationship Id="rId16" Type="http://schemas.openxmlformats.org/officeDocument/2006/relationships/image" Target="../media/image127.svg"/><Relationship Id="rId1" Type="http://schemas.openxmlformats.org/officeDocument/2006/relationships/slideLayout" Target="../slideLayouts/slideLayout13.xml"/><Relationship Id="rId6" Type="http://schemas.openxmlformats.org/officeDocument/2006/relationships/image" Target="../media/image134.svg"/><Relationship Id="rId11" Type="http://schemas.openxmlformats.org/officeDocument/2006/relationships/image" Target="../media/image143.png"/><Relationship Id="rId5" Type="http://schemas.openxmlformats.org/officeDocument/2006/relationships/image" Target="../media/image133.png"/><Relationship Id="rId15" Type="http://schemas.openxmlformats.org/officeDocument/2006/relationships/image" Target="../media/image117.png"/><Relationship Id="rId10" Type="http://schemas.openxmlformats.org/officeDocument/2006/relationships/image" Target="../media/image142.svg"/><Relationship Id="rId4" Type="http://schemas.openxmlformats.org/officeDocument/2006/relationships/image" Target="../media/image129.svg"/><Relationship Id="rId9" Type="http://schemas.openxmlformats.org/officeDocument/2006/relationships/image" Target="../media/image141.png"/><Relationship Id="rId14" Type="http://schemas.openxmlformats.org/officeDocument/2006/relationships/image" Target="../media/image132.svg"/></Relationships>
</file>

<file path=ppt/slides/_rels/slide48.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25.png"/><Relationship Id="rId3" Type="http://schemas.openxmlformats.org/officeDocument/2006/relationships/image" Target="../media/image128.png"/><Relationship Id="rId7" Type="http://schemas.openxmlformats.org/officeDocument/2006/relationships/image" Target="../media/image137.png"/><Relationship Id="rId12" Type="http://schemas.openxmlformats.org/officeDocument/2006/relationships/image" Target="../media/image146.svg"/><Relationship Id="rId2" Type="http://schemas.openxmlformats.org/officeDocument/2006/relationships/notesSlide" Target="../notesSlides/notesSlide48.xml"/><Relationship Id="rId16" Type="http://schemas.openxmlformats.org/officeDocument/2006/relationships/image" Target="../media/image148.svg"/><Relationship Id="rId1" Type="http://schemas.openxmlformats.org/officeDocument/2006/relationships/slideLayout" Target="../slideLayouts/slideLayout13.xml"/><Relationship Id="rId6" Type="http://schemas.openxmlformats.org/officeDocument/2006/relationships/image" Target="../media/image134.svg"/><Relationship Id="rId11" Type="http://schemas.openxmlformats.org/officeDocument/2006/relationships/image" Target="../media/image145.png"/><Relationship Id="rId5" Type="http://schemas.openxmlformats.org/officeDocument/2006/relationships/image" Target="../media/image133.png"/><Relationship Id="rId15" Type="http://schemas.openxmlformats.org/officeDocument/2006/relationships/image" Target="../media/image147.png"/><Relationship Id="rId10" Type="http://schemas.openxmlformats.org/officeDocument/2006/relationships/image" Target="../media/image142.svg"/><Relationship Id="rId4" Type="http://schemas.openxmlformats.org/officeDocument/2006/relationships/image" Target="../media/image129.svg"/><Relationship Id="rId9" Type="http://schemas.openxmlformats.org/officeDocument/2006/relationships/image" Target="../media/image141.png"/><Relationship Id="rId14" Type="http://schemas.openxmlformats.org/officeDocument/2006/relationships/image" Target="../media/image132.svg"/></Relationships>
</file>

<file path=ppt/slides/_rels/slide49.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15.png"/><Relationship Id="rId3" Type="http://schemas.openxmlformats.org/officeDocument/2006/relationships/image" Target="../media/image119.png"/><Relationship Id="rId7" Type="http://schemas.openxmlformats.org/officeDocument/2006/relationships/image" Target="../media/image135.png"/><Relationship Id="rId12" Type="http://schemas.openxmlformats.org/officeDocument/2006/relationships/image" Target="../media/image144.svg"/><Relationship Id="rId17" Type="http://schemas.openxmlformats.org/officeDocument/2006/relationships/image" Target="../media/image151.png"/><Relationship Id="rId2" Type="http://schemas.openxmlformats.org/officeDocument/2006/relationships/notesSlide" Target="../notesSlides/notesSlide49.xml"/><Relationship Id="rId16" Type="http://schemas.openxmlformats.org/officeDocument/2006/relationships/image" Target="../media/image148.svg"/><Relationship Id="rId1" Type="http://schemas.openxmlformats.org/officeDocument/2006/relationships/slideLayout" Target="../slideLayouts/slideLayout13.xml"/><Relationship Id="rId6" Type="http://schemas.openxmlformats.org/officeDocument/2006/relationships/image" Target="../media/image131.svg"/><Relationship Id="rId11" Type="http://schemas.openxmlformats.org/officeDocument/2006/relationships/image" Target="../media/image143.png"/><Relationship Id="rId5" Type="http://schemas.openxmlformats.org/officeDocument/2006/relationships/image" Target="../media/image130.png"/><Relationship Id="rId15" Type="http://schemas.openxmlformats.org/officeDocument/2006/relationships/image" Target="../media/image147.png"/><Relationship Id="rId10" Type="http://schemas.openxmlformats.org/officeDocument/2006/relationships/image" Target="../media/image140.svg"/><Relationship Id="rId4" Type="http://schemas.openxmlformats.org/officeDocument/2006/relationships/image" Target="../media/image149.svg"/><Relationship Id="rId9" Type="http://schemas.openxmlformats.org/officeDocument/2006/relationships/image" Target="../media/image139.png"/><Relationship Id="rId14" Type="http://schemas.openxmlformats.org/officeDocument/2006/relationships/image" Target="../media/image15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160.svg"/><Relationship Id="rId26" Type="http://schemas.openxmlformats.org/officeDocument/2006/relationships/image" Target="../media/image17.svg"/><Relationship Id="rId39" Type="http://schemas.openxmlformats.org/officeDocument/2006/relationships/image" Target="../media/image30.png"/><Relationship Id="rId21" Type="http://schemas.openxmlformats.org/officeDocument/2006/relationships/image" Target="../media/image163.png"/><Relationship Id="rId34" Type="http://schemas.openxmlformats.org/officeDocument/2006/relationships/image" Target="../media/image25.svg"/><Relationship Id="rId42" Type="http://schemas.openxmlformats.org/officeDocument/2006/relationships/image" Target="../media/image33.svg"/><Relationship Id="rId47" Type="http://schemas.openxmlformats.org/officeDocument/2006/relationships/image" Target="../media/image38.png"/><Relationship Id="rId50" Type="http://schemas.openxmlformats.org/officeDocument/2006/relationships/image" Target="../media/image41.svg"/><Relationship Id="rId55" Type="http://schemas.openxmlformats.org/officeDocument/2006/relationships/image" Target="../media/image46.png"/><Relationship Id="rId63" Type="http://schemas.openxmlformats.org/officeDocument/2006/relationships/image" Target="../media/image54.png"/><Relationship Id="rId68" Type="http://schemas.openxmlformats.org/officeDocument/2006/relationships/image" Target="../media/image59.svg"/><Relationship Id="rId7" Type="http://schemas.openxmlformats.org/officeDocument/2006/relationships/image" Target="../media/image135.png"/><Relationship Id="rId71" Type="http://schemas.openxmlformats.org/officeDocument/2006/relationships/image" Target="../media/image62.png"/><Relationship Id="rId2" Type="http://schemas.openxmlformats.org/officeDocument/2006/relationships/notesSlide" Target="../notesSlides/notesSlide50.xml"/><Relationship Id="rId16" Type="http://schemas.openxmlformats.org/officeDocument/2006/relationships/image" Target="../media/image158.svg"/><Relationship Id="rId29" Type="http://schemas.openxmlformats.org/officeDocument/2006/relationships/image" Target="../media/image20.png"/><Relationship Id="rId11" Type="http://schemas.openxmlformats.org/officeDocument/2006/relationships/image" Target="../media/image143.png"/><Relationship Id="rId24" Type="http://schemas.openxmlformats.org/officeDocument/2006/relationships/image" Target="../media/image166.svg"/><Relationship Id="rId32" Type="http://schemas.openxmlformats.org/officeDocument/2006/relationships/image" Target="../media/image23.svg"/><Relationship Id="rId37" Type="http://schemas.openxmlformats.org/officeDocument/2006/relationships/image" Target="../media/image28.png"/><Relationship Id="rId40" Type="http://schemas.openxmlformats.org/officeDocument/2006/relationships/image" Target="../media/image31.svg"/><Relationship Id="rId45" Type="http://schemas.openxmlformats.org/officeDocument/2006/relationships/image" Target="../media/image36.png"/><Relationship Id="rId53" Type="http://schemas.openxmlformats.org/officeDocument/2006/relationships/image" Target="../media/image44.png"/><Relationship Id="rId58" Type="http://schemas.openxmlformats.org/officeDocument/2006/relationships/image" Target="../media/image49.svg"/><Relationship Id="rId66" Type="http://schemas.openxmlformats.org/officeDocument/2006/relationships/image" Target="../media/image57.svg"/><Relationship Id="rId74" Type="http://schemas.openxmlformats.org/officeDocument/2006/relationships/image" Target="../media/image15.svg"/><Relationship Id="rId5" Type="http://schemas.openxmlformats.org/officeDocument/2006/relationships/image" Target="../media/image130.png"/><Relationship Id="rId15" Type="http://schemas.openxmlformats.org/officeDocument/2006/relationships/image" Target="../media/image147.png"/><Relationship Id="rId23" Type="http://schemas.openxmlformats.org/officeDocument/2006/relationships/image" Target="../media/image165.png"/><Relationship Id="rId28" Type="http://schemas.openxmlformats.org/officeDocument/2006/relationships/image" Target="../media/image19.svg"/><Relationship Id="rId36" Type="http://schemas.openxmlformats.org/officeDocument/2006/relationships/image" Target="../media/image27.svg"/><Relationship Id="rId49" Type="http://schemas.openxmlformats.org/officeDocument/2006/relationships/image" Target="../media/image40.png"/><Relationship Id="rId57" Type="http://schemas.openxmlformats.org/officeDocument/2006/relationships/image" Target="../media/image48.png"/><Relationship Id="rId61" Type="http://schemas.openxmlformats.org/officeDocument/2006/relationships/image" Target="../media/image52.png"/><Relationship Id="rId10" Type="http://schemas.openxmlformats.org/officeDocument/2006/relationships/image" Target="../media/image155.svg"/><Relationship Id="rId19" Type="http://schemas.openxmlformats.org/officeDocument/2006/relationships/image" Target="../media/image161.png"/><Relationship Id="rId31" Type="http://schemas.openxmlformats.org/officeDocument/2006/relationships/image" Target="../media/image22.png"/><Relationship Id="rId44" Type="http://schemas.openxmlformats.org/officeDocument/2006/relationships/image" Target="../media/image35.svg"/><Relationship Id="rId52" Type="http://schemas.openxmlformats.org/officeDocument/2006/relationships/image" Target="../media/image43.svg"/><Relationship Id="rId60" Type="http://schemas.openxmlformats.org/officeDocument/2006/relationships/image" Target="../media/image51.svg"/><Relationship Id="rId65" Type="http://schemas.openxmlformats.org/officeDocument/2006/relationships/image" Target="../media/image56.png"/><Relationship Id="rId73" Type="http://schemas.openxmlformats.org/officeDocument/2006/relationships/image" Target="../media/image14.png"/><Relationship Id="rId4" Type="http://schemas.openxmlformats.org/officeDocument/2006/relationships/image" Target="../media/image152.svg"/><Relationship Id="rId9" Type="http://schemas.openxmlformats.org/officeDocument/2006/relationships/image" Target="../media/image139.png"/><Relationship Id="rId14" Type="http://schemas.openxmlformats.org/officeDocument/2006/relationships/image" Target="../media/image157.svg"/><Relationship Id="rId22" Type="http://schemas.openxmlformats.org/officeDocument/2006/relationships/image" Target="../media/image164.svg"/><Relationship Id="rId27" Type="http://schemas.openxmlformats.org/officeDocument/2006/relationships/image" Target="../media/image18.png"/><Relationship Id="rId30" Type="http://schemas.openxmlformats.org/officeDocument/2006/relationships/image" Target="../media/image21.svg"/><Relationship Id="rId35" Type="http://schemas.openxmlformats.org/officeDocument/2006/relationships/image" Target="../media/image26.png"/><Relationship Id="rId43" Type="http://schemas.openxmlformats.org/officeDocument/2006/relationships/image" Target="../media/image34.png"/><Relationship Id="rId48" Type="http://schemas.openxmlformats.org/officeDocument/2006/relationships/image" Target="../media/image39.svg"/><Relationship Id="rId56" Type="http://schemas.openxmlformats.org/officeDocument/2006/relationships/image" Target="../media/image47.svg"/><Relationship Id="rId64" Type="http://schemas.openxmlformats.org/officeDocument/2006/relationships/image" Target="../media/image55.svg"/><Relationship Id="rId69" Type="http://schemas.openxmlformats.org/officeDocument/2006/relationships/image" Target="../media/image60.png"/><Relationship Id="rId8" Type="http://schemas.openxmlformats.org/officeDocument/2006/relationships/image" Target="../media/image154.svg"/><Relationship Id="rId51" Type="http://schemas.openxmlformats.org/officeDocument/2006/relationships/image" Target="../media/image42.png"/><Relationship Id="rId72" Type="http://schemas.openxmlformats.org/officeDocument/2006/relationships/image" Target="../media/image63.svg"/><Relationship Id="rId3" Type="http://schemas.openxmlformats.org/officeDocument/2006/relationships/image" Target="../media/image119.png"/><Relationship Id="rId12" Type="http://schemas.openxmlformats.org/officeDocument/2006/relationships/image" Target="../media/image156.svg"/><Relationship Id="rId17" Type="http://schemas.openxmlformats.org/officeDocument/2006/relationships/image" Target="../media/image159.png"/><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29.svg"/><Relationship Id="rId46" Type="http://schemas.openxmlformats.org/officeDocument/2006/relationships/image" Target="../media/image37.svg"/><Relationship Id="rId59" Type="http://schemas.openxmlformats.org/officeDocument/2006/relationships/image" Target="../media/image50.png"/><Relationship Id="rId67" Type="http://schemas.openxmlformats.org/officeDocument/2006/relationships/image" Target="../media/image58.png"/><Relationship Id="rId20" Type="http://schemas.openxmlformats.org/officeDocument/2006/relationships/image" Target="../media/image162.svg"/><Relationship Id="rId41" Type="http://schemas.openxmlformats.org/officeDocument/2006/relationships/image" Target="../media/image32.png"/><Relationship Id="rId54" Type="http://schemas.openxmlformats.org/officeDocument/2006/relationships/image" Target="../media/image45.svg"/><Relationship Id="rId62" Type="http://schemas.openxmlformats.org/officeDocument/2006/relationships/image" Target="../media/image53.svg"/><Relationship Id="rId70" Type="http://schemas.openxmlformats.org/officeDocument/2006/relationships/image" Target="../media/image61.svg"/><Relationship Id="rId75" Type="http://schemas.openxmlformats.org/officeDocument/2006/relationships/image" Target="../media/image167.png"/><Relationship Id="rId1" Type="http://schemas.openxmlformats.org/officeDocument/2006/relationships/slideLayout" Target="../slideLayouts/slideLayout8.xml"/><Relationship Id="rId6" Type="http://schemas.openxmlformats.org/officeDocument/2006/relationships/image" Target="../media/image15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nebraskachildren.org/what-we-do/preschool-development-grant/strategic-plan.html"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hyperlink" Target="mailto:svetter@nebraska.edu"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9214-2801-5D46-92F2-682F84B2B51A}"/>
              </a:ext>
            </a:extLst>
          </p:cNvPr>
          <p:cNvSpPr>
            <a:spLocks noGrp="1"/>
          </p:cNvSpPr>
          <p:nvPr>
            <p:ph type="ctrTitle"/>
          </p:nvPr>
        </p:nvSpPr>
        <p:spPr>
          <a:xfrm>
            <a:off x="2949935" y="1451547"/>
            <a:ext cx="8150086" cy="2387600"/>
          </a:xfrm>
        </p:spPr>
        <p:txBody>
          <a:bodyPr>
            <a:normAutofit fontScale="90000"/>
          </a:bodyPr>
          <a:lstStyle/>
          <a:p>
            <a:pPr algn="l"/>
            <a:r>
              <a:rPr lang="en-US" sz="3100" dirty="0">
                <a:latin typeface="Arial"/>
              </a:rPr>
              <a:t>Vision, Goals, Needs, and Values of</a:t>
            </a:r>
            <a:br>
              <a:rPr lang="en-US" sz="3100" dirty="0">
                <a:latin typeface="Arial"/>
              </a:rPr>
            </a:br>
            <a:r>
              <a:rPr lang="en-US" dirty="0">
                <a:latin typeface="Arial"/>
              </a:rPr>
              <a:t>The Nebraska Early Childhood Strategic Plan</a:t>
            </a:r>
          </a:p>
        </p:txBody>
      </p:sp>
      <p:sp>
        <p:nvSpPr>
          <p:cNvPr id="3" name="Subtitle 2">
            <a:extLst>
              <a:ext uri="{FF2B5EF4-FFF2-40B4-BE49-F238E27FC236}">
                <a16:creationId xmlns:a16="http://schemas.microsoft.com/office/drawing/2014/main" id="{DD4DA70B-5E52-A749-8E48-60A69A4E55B5}"/>
              </a:ext>
            </a:extLst>
          </p:cNvPr>
          <p:cNvSpPr>
            <a:spLocks noGrp="1"/>
          </p:cNvSpPr>
          <p:nvPr>
            <p:ph type="subTitle" idx="1"/>
          </p:nvPr>
        </p:nvSpPr>
        <p:spPr>
          <a:xfrm>
            <a:off x="2949935" y="3940366"/>
            <a:ext cx="7718065" cy="1655762"/>
          </a:xfrm>
        </p:spPr>
        <p:txBody>
          <a:bodyPr vert="horz" lIns="91440" tIns="45720" rIns="91440" bIns="45720" rtlCol="0" anchor="t">
            <a:normAutofit/>
          </a:bodyPr>
          <a:lstStyle/>
          <a:p>
            <a:pPr algn="l"/>
            <a:r>
              <a:rPr lang="en-US" sz="2800" dirty="0">
                <a:latin typeface="Arial"/>
                <a:cs typeface="Arial"/>
              </a:rPr>
              <a:t>A Dynamic Plan by and for Nebraskans</a:t>
            </a:r>
          </a:p>
        </p:txBody>
      </p:sp>
    </p:spTree>
    <p:extLst>
      <p:ext uri="{BB962C8B-B14F-4D97-AF65-F5344CB8AC3E}">
        <p14:creationId xmlns:p14="http://schemas.microsoft.com/office/powerpoint/2010/main" val="417645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575129" y="383268"/>
            <a:ext cx="10515600" cy="1277618"/>
          </a:xfrm>
        </p:spPr>
        <p:txBody>
          <a:bodyPr anchor="ctr">
            <a:normAutofit fontScale="90000"/>
          </a:bodyPr>
          <a:lstStyle/>
          <a:p>
            <a:r>
              <a:rPr lang="en-US" dirty="0">
                <a:latin typeface="Arial"/>
              </a:rPr>
              <a:t>Ensuring </a:t>
            </a:r>
            <a:r>
              <a:rPr lang="en-US" i="1" dirty="0">
                <a:latin typeface="Arial"/>
              </a:rPr>
              <a:t>access</a:t>
            </a:r>
            <a:r>
              <a:rPr lang="en-US" dirty="0">
                <a:latin typeface="Arial"/>
              </a:rPr>
              <a:t> for children and families...</a:t>
            </a:r>
          </a:p>
        </p:txBody>
      </p:sp>
      <p:sp>
        <p:nvSpPr>
          <p:cNvPr id="9" name="Content Placeholder 2">
            <a:extLst>
              <a:ext uri="{FF2B5EF4-FFF2-40B4-BE49-F238E27FC236}">
                <a16:creationId xmlns:a16="http://schemas.microsoft.com/office/drawing/2014/main" id="{74F36E41-3CB7-4DFC-8588-03ED7D9228AF}"/>
              </a:ext>
            </a:extLst>
          </p:cNvPr>
          <p:cNvSpPr>
            <a:spLocks noGrp="1"/>
          </p:cNvSpPr>
          <p:nvPr>
            <p:ph sz="half" idx="1"/>
          </p:nvPr>
        </p:nvSpPr>
        <p:spPr>
          <a:xfrm>
            <a:off x="575128" y="1660886"/>
            <a:ext cx="6732819" cy="4258185"/>
          </a:xfrm>
        </p:spPr>
        <p:txBody>
          <a:bodyPr vert="horz" lIns="91440" tIns="45720" rIns="91440" bIns="45720" rtlCol="0" anchor="t">
            <a:noAutofit/>
          </a:bodyPr>
          <a:lstStyle/>
          <a:p>
            <a:pPr marL="0" indent="0">
              <a:lnSpc>
                <a:spcPct val="100000"/>
              </a:lnSpc>
              <a:spcBef>
                <a:spcPts val="0"/>
              </a:spcBef>
              <a:spcAft>
                <a:spcPts val="2000"/>
              </a:spcAft>
              <a:buNone/>
            </a:pPr>
            <a:r>
              <a:rPr lang="en-US" sz="2600" dirty="0">
                <a:effectLst/>
                <a:latin typeface="Arial"/>
                <a:ea typeface="Calibri" panose="020F0502020204030204" pitchFamily="34" charset="0"/>
                <a:cs typeface="Times New Roman (Body CS)"/>
              </a:rPr>
              <a:t>The Nebraska Early Childhood Strategic Plan</a:t>
            </a:r>
            <a:r>
              <a:rPr lang="en-US" sz="2600" dirty="0">
                <a:latin typeface="Arial"/>
                <a:ea typeface="Calibri" panose="020F0502020204030204" pitchFamily="34" charset="0"/>
                <a:cs typeface="Times New Roman (Body CS)"/>
              </a:rPr>
              <a:t>:</a:t>
            </a:r>
            <a:endParaRPr lang="en-US" sz="2600" dirty="0">
              <a:effectLst/>
              <a:latin typeface="Arial"/>
              <a:ea typeface="Calibri" panose="020F0502020204030204" pitchFamily="34" charset="0"/>
              <a:cs typeface="Times New Roman (Body CS)"/>
            </a:endParaRPr>
          </a:p>
          <a:p>
            <a:pPr>
              <a:lnSpc>
                <a:spcPct val="100000"/>
              </a:lnSpc>
              <a:spcBef>
                <a:spcPts val="0"/>
              </a:spcBef>
              <a:spcAft>
                <a:spcPts val="2000"/>
              </a:spcAft>
            </a:pPr>
            <a:r>
              <a:rPr lang="en-US" sz="2600" dirty="0">
                <a:latin typeface="Arial"/>
                <a:ea typeface="Calibri" panose="020F0502020204030204" pitchFamily="34" charset="0"/>
                <a:cs typeface="Times New Roman (Body CS)"/>
              </a:rPr>
              <a:t>Places the well-being of </a:t>
            </a:r>
            <a:r>
              <a:rPr lang="en-US" sz="2600" dirty="0">
                <a:effectLst/>
                <a:latin typeface="Arial"/>
                <a:ea typeface="Calibri" panose="020F0502020204030204" pitchFamily="34" charset="0"/>
                <a:cs typeface="Times New Roman (Body CS)"/>
              </a:rPr>
              <a:t>children and families at the center of this </a:t>
            </a:r>
            <a:r>
              <a:rPr lang="en-US" sz="2600" dirty="0">
                <a:latin typeface="Arial"/>
                <a:ea typeface="Calibri" panose="020F0502020204030204" pitchFamily="34" charset="0"/>
                <a:cs typeface="Times New Roman (Body CS)"/>
              </a:rPr>
              <a:t>work </a:t>
            </a:r>
            <a:endParaRPr lang="en-US" sz="2600" dirty="0">
              <a:effectLst/>
              <a:latin typeface="Arial"/>
              <a:ea typeface="Calibri" panose="020F0502020204030204" pitchFamily="34" charset="0"/>
              <a:cs typeface="Times New Roman (Body CS)"/>
            </a:endParaRPr>
          </a:p>
          <a:p>
            <a:pPr>
              <a:lnSpc>
                <a:spcPct val="100000"/>
              </a:lnSpc>
              <a:spcBef>
                <a:spcPts val="0"/>
              </a:spcBef>
              <a:spcAft>
                <a:spcPts val="2000"/>
              </a:spcAft>
            </a:pPr>
            <a:r>
              <a:rPr lang="en-US" sz="2600" dirty="0">
                <a:latin typeface="Arial"/>
                <a:ea typeface="Calibri" panose="020F0502020204030204" pitchFamily="34" charset="0"/>
                <a:cs typeface="Times New Roman (Body CS)"/>
              </a:rPr>
              <a:t>Seeks </a:t>
            </a:r>
            <a:r>
              <a:rPr lang="en-US" sz="2600" dirty="0">
                <a:effectLst/>
                <a:latin typeface="Arial"/>
                <a:ea typeface="Calibri" panose="020F0502020204030204" pitchFamily="34" charset="0"/>
                <a:cs typeface="Times New Roman (Body CS)"/>
              </a:rPr>
              <a:t>to ensure that</a:t>
            </a:r>
            <a:r>
              <a:rPr lang="en-US" sz="2600" dirty="0">
                <a:latin typeface="Arial"/>
                <a:ea typeface="Calibri" panose="020F0502020204030204" pitchFamily="34" charset="0"/>
                <a:cs typeface="Times New Roman (Body CS)"/>
              </a:rPr>
              <a:t> </a:t>
            </a:r>
            <a:r>
              <a:rPr lang="en-US" sz="2600" dirty="0">
                <a:effectLst/>
                <a:latin typeface="Arial"/>
                <a:ea typeface="Calibri" panose="020F0502020204030204" pitchFamily="34" charset="0"/>
                <a:cs typeface="Times New Roman (Body CS)"/>
              </a:rPr>
              <a:t>each child in Nebraska can access quality early childhood education and other services</a:t>
            </a:r>
            <a:r>
              <a:rPr lang="en-US" sz="2600" dirty="0">
                <a:latin typeface="Arial"/>
                <a:ea typeface="Calibri" panose="020F0502020204030204" pitchFamily="34" charset="0"/>
                <a:cs typeface="Times New Roman (Body CS)"/>
              </a:rPr>
              <a:t> that are essential for a child’s healthy development</a:t>
            </a:r>
            <a:endParaRPr lang="en-US" sz="2600" dirty="0">
              <a:latin typeface="Arial"/>
              <a:cs typeface="Arial"/>
            </a:endParaRPr>
          </a:p>
        </p:txBody>
      </p:sp>
      <p:pic>
        <p:nvPicPr>
          <p:cNvPr id="12" name="Graphic 11">
            <a:extLst>
              <a:ext uri="{FF2B5EF4-FFF2-40B4-BE49-F238E27FC236}">
                <a16:creationId xmlns:a16="http://schemas.microsoft.com/office/drawing/2014/main" id="{7E61048C-DD02-2847-9733-D1C5575C43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6651" y="3084848"/>
            <a:ext cx="2751587" cy="2364783"/>
          </a:xfrm>
          <a:prstGeom prst="rect">
            <a:avLst/>
          </a:prstGeom>
        </p:spPr>
      </p:pic>
      <p:pic>
        <p:nvPicPr>
          <p:cNvPr id="13" name="Graphic 12">
            <a:extLst>
              <a:ext uri="{FF2B5EF4-FFF2-40B4-BE49-F238E27FC236}">
                <a16:creationId xmlns:a16="http://schemas.microsoft.com/office/drawing/2014/main" id="{DF0C02BC-130C-544B-8C22-73188A34FB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65339" y="1590461"/>
            <a:ext cx="2441806" cy="2098549"/>
          </a:xfrm>
          <a:prstGeom prst="rect">
            <a:avLst/>
          </a:prstGeom>
        </p:spPr>
      </p:pic>
      <p:pic>
        <p:nvPicPr>
          <p:cNvPr id="14" name="Graphic 13">
            <a:extLst>
              <a:ext uri="{FF2B5EF4-FFF2-40B4-BE49-F238E27FC236}">
                <a16:creationId xmlns:a16="http://schemas.microsoft.com/office/drawing/2014/main" id="{D31479D7-60DA-3145-A0A7-1DEFF98FA1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9590" y="3873592"/>
            <a:ext cx="2143615" cy="1842276"/>
          </a:xfrm>
          <a:prstGeom prst="rect">
            <a:avLst/>
          </a:prstGeom>
        </p:spPr>
      </p:pic>
    </p:spTree>
    <p:extLst>
      <p:ext uri="{BB962C8B-B14F-4D97-AF65-F5344CB8AC3E}">
        <p14:creationId xmlns:p14="http://schemas.microsoft.com/office/powerpoint/2010/main" val="2131910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AF9CB5-6805-4A7F-B7F0-409E30A429F2}"/>
              </a:ext>
            </a:extLst>
          </p:cNvPr>
          <p:cNvGrpSpPr/>
          <p:nvPr/>
        </p:nvGrpSpPr>
        <p:grpSpPr>
          <a:xfrm>
            <a:off x="5450912" y="1056160"/>
            <a:ext cx="5017881" cy="5021224"/>
            <a:chOff x="3928453" y="1282276"/>
            <a:chExt cx="4114289" cy="4120996"/>
          </a:xfrm>
        </p:grpSpPr>
        <p:grpSp>
          <p:nvGrpSpPr>
            <p:cNvPr id="24" name="Group 23">
              <a:extLst>
                <a:ext uri="{FF2B5EF4-FFF2-40B4-BE49-F238E27FC236}">
                  <a16:creationId xmlns:a16="http://schemas.microsoft.com/office/drawing/2014/main" id="{6BF1F8A8-2172-4C92-A306-EA1C2944835F}"/>
                </a:ext>
              </a:extLst>
            </p:cNvPr>
            <p:cNvGrpSpPr/>
            <p:nvPr/>
          </p:nvGrpSpPr>
          <p:grpSpPr>
            <a:xfrm>
              <a:off x="3928453" y="1282276"/>
              <a:ext cx="4114289" cy="4120996"/>
              <a:chOff x="3928453" y="1282276"/>
              <a:chExt cx="4114289" cy="4120996"/>
            </a:xfrm>
          </p:grpSpPr>
          <p:sp>
            <p:nvSpPr>
              <p:cNvPr id="38" name="Oval 37">
                <a:extLst>
                  <a:ext uri="{FF2B5EF4-FFF2-40B4-BE49-F238E27FC236}">
                    <a16:creationId xmlns:a16="http://schemas.microsoft.com/office/drawing/2014/main" id="{E14DB558-FE93-465F-8CAC-FCDD827D4FCD}"/>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9" name="Group 38">
                <a:extLst>
                  <a:ext uri="{FF2B5EF4-FFF2-40B4-BE49-F238E27FC236}">
                    <a16:creationId xmlns:a16="http://schemas.microsoft.com/office/drawing/2014/main" id="{A8A4B467-32ED-4D9D-ACCC-6D53EEC98F32}"/>
                  </a:ext>
                </a:extLst>
              </p:cNvPr>
              <p:cNvGrpSpPr/>
              <p:nvPr/>
            </p:nvGrpSpPr>
            <p:grpSpPr>
              <a:xfrm>
                <a:off x="3928453" y="1282276"/>
                <a:ext cx="4114289" cy="4120996"/>
                <a:chOff x="3312081" y="358353"/>
                <a:chExt cx="5994578" cy="6004347"/>
              </a:xfrm>
            </p:grpSpPr>
            <p:grpSp>
              <p:nvGrpSpPr>
                <p:cNvPr id="41" name="Group 40">
                  <a:extLst>
                    <a:ext uri="{FF2B5EF4-FFF2-40B4-BE49-F238E27FC236}">
                      <a16:creationId xmlns:a16="http://schemas.microsoft.com/office/drawing/2014/main" id="{319DE93F-55FC-4722-BFFD-8968F0C4EEF9}"/>
                    </a:ext>
                  </a:extLst>
                </p:cNvPr>
                <p:cNvGrpSpPr/>
                <p:nvPr/>
              </p:nvGrpSpPr>
              <p:grpSpPr>
                <a:xfrm>
                  <a:off x="6672221" y="710678"/>
                  <a:ext cx="1524000" cy="1663700"/>
                  <a:chOff x="6588087" y="365674"/>
                  <a:chExt cx="1524000" cy="1663700"/>
                </a:xfrm>
              </p:grpSpPr>
              <p:pic>
                <p:nvPicPr>
                  <p:cNvPr id="75" name="Graphic 74">
                    <a:extLst>
                      <a:ext uri="{FF2B5EF4-FFF2-40B4-BE49-F238E27FC236}">
                        <a16:creationId xmlns:a16="http://schemas.microsoft.com/office/drawing/2014/main" id="{D2B8CCEB-9F19-4FF5-836D-BBE256E64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76" name="Graphic 75">
                    <a:extLst>
                      <a:ext uri="{FF2B5EF4-FFF2-40B4-BE49-F238E27FC236}">
                        <a16:creationId xmlns:a16="http://schemas.microsoft.com/office/drawing/2014/main" id="{8DCC171B-1B4B-494A-9861-8CB3DFFE36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42" name="Group 41">
                  <a:extLst>
                    <a:ext uri="{FF2B5EF4-FFF2-40B4-BE49-F238E27FC236}">
                      <a16:creationId xmlns:a16="http://schemas.microsoft.com/office/drawing/2014/main" id="{7830FFC9-3502-4CB1-B84A-5C2429F90631}"/>
                    </a:ext>
                  </a:extLst>
                </p:cNvPr>
                <p:cNvGrpSpPr/>
                <p:nvPr/>
              </p:nvGrpSpPr>
              <p:grpSpPr>
                <a:xfrm>
                  <a:off x="7228272" y="1463251"/>
                  <a:ext cx="1689100" cy="1562100"/>
                  <a:chOff x="7133066" y="1057778"/>
                  <a:chExt cx="1689100" cy="1562100"/>
                </a:xfrm>
              </p:grpSpPr>
              <p:pic>
                <p:nvPicPr>
                  <p:cNvPr id="73" name="Graphic 72">
                    <a:extLst>
                      <a:ext uri="{FF2B5EF4-FFF2-40B4-BE49-F238E27FC236}">
                        <a16:creationId xmlns:a16="http://schemas.microsoft.com/office/drawing/2014/main" id="{7BD196CB-7275-41F9-9AFC-AFCF64F72B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74" name="Graphic 73">
                    <a:extLst>
                      <a:ext uri="{FF2B5EF4-FFF2-40B4-BE49-F238E27FC236}">
                        <a16:creationId xmlns:a16="http://schemas.microsoft.com/office/drawing/2014/main" id="{DFF6B61C-947E-4553-BF2F-C1C0C03519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43" name="Group 42">
                  <a:extLst>
                    <a:ext uri="{FF2B5EF4-FFF2-40B4-BE49-F238E27FC236}">
                      <a16:creationId xmlns:a16="http://schemas.microsoft.com/office/drawing/2014/main" id="{1ABED12C-4E6A-4FE6-AD06-D488DE6DA256}"/>
                    </a:ext>
                  </a:extLst>
                </p:cNvPr>
                <p:cNvGrpSpPr/>
                <p:nvPr/>
              </p:nvGrpSpPr>
              <p:grpSpPr>
                <a:xfrm>
                  <a:off x="7262221" y="3687573"/>
                  <a:ext cx="1676400" cy="1562100"/>
                  <a:chOff x="7200376" y="3173425"/>
                  <a:chExt cx="1676400" cy="1562100"/>
                </a:xfrm>
              </p:grpSpPr>
              <p:pic>
                <p:nvPicPr>
                  <p:cNvPr id="71" name="Graphic 70">
                    <a:extLst>
                      <a:ext uri="{FF2B5EF4-FFF2-40B4-BE49-F238E27FC236}">
                        <a16:creationId xmlns:a16="http://schemas.microsoft.com/office/drawing/2014/main" id="{7532CB4C-8C12-45C2-B9BF-1C09E2F35F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72" name="Graphic 71">
                    <a:extLst>
                      <a:ext uri="{FF2B5EF4-FFF2-40B4-BE49-F238E27FC236}">
                        <a16:creationId xmlns:a16="http://schemas.microsoft.com/office/drawing/2014/main" id="{0CB2055B-BB03-42FE-B208-E067790B3F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44" name="Group 43">
                  <a:extLst>
                    <a:ext uri="{FF2B5EF4-FFF2-40B4-BE49-F238E27FC236}">
                      <a16:creationId xmlns:a16="http://schemas.microsoft.com/office/drawing/2014/main" id="{8EA35B71-D08D-4B51-A9BE-0704279A5C32}"/>
                    </a:ext>
                  </a:extLst>
                </p:cNvPr>
                <p:cNvGrpSpPr/>
                <p:nvPr/>
              </p:nvGrpSpPr>
              <p:grpSpPr>
                <a:xfrm>
                  <a:off x="6638995" y="4315258"/>
                  <a:ext cx="1549400" cy="1651000"/>
                  <a:chOff x="6629400" y="3751970"/>
                  <a:chExt cx="1549400" cy="1651000"/>
                </a:xfrm>
              </p:grpSpPr>
              <p:pic>
                <p:nvPicPr>
                  <p:cNvPr id="69" name="Graphic 68">
                    <a:extLst>
                      <a:ext uri="{FF2B5EF4-FFF2-40B4-BE49-F238E27FC236}">
                        <a16:creationId xmlns:a16="http://schemas.microsoft.com/office/drawing/2014/main" id="{2163D09F-8DB6-48DF-BBD4-E818E7F4FA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70" name="Graphic 69">
                    <a:extLst>
                      <a:ext uri="{FF2B5EF4-FFF2-40B4-BE49-F238E27FC236}">
                        <a16:creationId xmlns:a16="http://schemas.microsoft.com/office/drawing/2014/main" id="{11B33507-7E4F-48D1-9E0B-36BA9D026E6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45" name="Group 44">
                  <a:extLst>
                    <a:ext uri="{FF2B5EF4-FFF2-40B4-BE49-F238E27FC236}">
                      <a16:creationId xmlns:a16="http://schemas.microsoft.com/office/drawing/2014/main" id="{1F99D04C-22BC-48A1-BC06-FFD7146CAED1}"/>
                    </a:ext>
                  </a:extLst>
                </p:cNvPr>
                <p:cNvGrpSpPr/>
                <p:nvPr/>
              </p:nvGrpSpPr>
              <p:grpSpPr>
                <a:xfrm>
                  <a:off x="5621270" y="358353"/>
                  <a:ext cx="1371600" cy="1752600"/>
                  <a:chOff x="5603914" y="0"/>
                  <a:chExt cx="1371600" cy="1752600"/>
                </a:xfrm>
              </p:grpSpPr>
              <p:pic>
                <p:nvPicPr>
                  <p:cNvPr id="67" name="Graphic 66">
                    <a:extLst>
                      <a:ext uri="{FF2B5EF4-FFF2-40B4-BE49-F238E27FC236}">
                        <a16:creationId xmlns:a16="http://schemas.microsoft.com/office/drawing/2014/main" id="{8FABDB55-C894-4E93-8D73-9385BEFDF14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68" name="Graphic 67">
                    <a:extLst>
                      <a:ext uri="{FF2B5EF4-FFF2-40B4-BE49-F238E27FC236}">
                        <a16:creationId xmlns:a16="http://schemas.microsoft.com/office/drawing/2014/main" id="{B240E775-50CF-4DFD-ABAC-9752BE9F2ED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46" name="Group 45">
                  <a:extLst>
                    <a:ext uri="{FF2B5EF4-FFF2-40B4-BE49-F238E27FC236}">
                      <a16:creationId xmlns:a16="http://schemas.microsoft.com/office/drawing/2014/main" id="{FB993E8B-82BB-40CA-A9F4-F8B5D698A8A9}"/>
                    </a:ext>
                  </a:extLst>
                </p:cNvPr>
                <p:cNvGrpSpPr/>
                <p:nvPr/>
              </p:nvGrpSpPr>
              <p:grpSpPr>
                <a:xfrm>
                  <a:off x="5621270" y="4610100"/>
                  <a:ext cx="1358900" cy="1752600"/>
                  <a:chOff x="5664200" y="4038374"/>
                  <a:chExt cx="1358900" cy="1752600"/>
                </a:xfrm>
              </p:grpSpPr>
              <p:pic>
                <p:nvPicPr>
                  <p:cNvPr id="65" name="Graphic 64">
                    <a:extLst>
                      <a:ext uri="{FF2B5EF4-FFF2-40B4-BE49-F238E27FC236}">
                        <a16:creationId xmlns:a16="http://schemas.microsoft.com/office/drawing/2014/main" id="{E78480CA-1109-400A-B938-7550AA38786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66" name="Graphic 65">
                    <a:extLst>
                      <a:ext uri="{FF2B5EF4-FFF2-40B4-BE49-F238E27FC236}">
                        <a16:creationId xmlns:a16="http://schemas.microsoft.com/office/drawing/2014/main" id="{9F7D6EF9-E33A-4012-934A-AA67C539AC6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47" name="Group 46">
                  <a:extLst>
                    <a:ext uri="{FF2B5EF4-FFF2-40B4-BE49-F238E27FC236}">
                      <a16:creationId xmlns:a16="http://schemas.microsoft.com/office/drawing/2014/main" id="{80837FEF-2B3C-40FC-931F-B55C2104DF86}"/>
                    </a:ext>
                  </a:extLst>
                </p:cNvPr>
                <p:cNvGrpSpPr/>
                <p:nvPr/>
              </p:nvGrpSpPr>
              <p:grpSpPr>
                <a:xfrm>
                  <a:off x="4422414" y="4315258"/>
                  <a:ext cx="1524000" cy="1651000"/>
                  <a:chOff x="4508500" y="3741307"/>
                  <a:chExt cx="1524000" cy="1651000"/>
                </a:xfrm>
              </p:grpSpPr>
              <p:pic>
                <p:nvPicPr>
                  <p:cNvPr id="63" name="Graphic 62">
                    <a:extLst>
                      <a:ext uri="{FF2B5EF4-FFF2-40B4-BE49-F238E27FC236}">
                        <a16:creationId xmlns:a16="http://schemas.microsoft.com/office/drawing/2014/main" id="{B744DB6A-2221-4A5E-9348-ABE9CDA3E28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64" name="Graphic 63">
                    <a:extLst>
                      <a:ext uri="{FF2B5EF4-FFF2-40B4-BE49-F238E27FC236}">
                        <a16:creationId xmlns:a16="http://schemas.microsoft.com/office/drawing/2014/main" id="{97C728F0-F6CE-48AF-A50E-BC439121DB7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48" name="Group 47">
                  <a:extLst>
                    <a:ext uri="{FF2B5EF4-FFF2-40B4-BE49-F238E27FC236}">
                      <a16:creationId xmlns:a16="http://schemas.microsoft.com/office/drawing/2014/main" id="{AE96E2E2-1DCD-49CD-8186-0512DFA0DB0A}"/>
                    </a:ext>
                  </a:extLst>
                </p:cNvPr>
                <p:cNvGrpSpPr/>
                <p:nvPr/>
              </p:nvGrpSpPr>
              <p:grpSpPr>
                <a:xfrm>
                  <a:off x="3691503" y="3719323"/>
                  <a:ext cx="1651000" cy="1498600"/>
                  <a:chOff x="3835924" y="3189602"/>
                  <a:chExt cx="1651000" cy="1498600"/>
                </a:xfrm>
              </p:grpSpPr>
              <p:pic>
                <p:nvPicPr>
                  <p:cNvPr id="61" name="Graphic 60">
                    <a:extLst>
                      <a:ext uri="{FF2B5EF4-FFF2-40B4-BE49-F238E27FC236}">
                        <a16:creationId xmlns:a16="http://schemas.microsoft.com/office/drawing/2014/main" id="{A31BA5AA-408B-432A-8992-0D831C85483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62" name="Graphic 61">
                    <a:extLst>
                      <a:ext uri="{FF2B5EF4-FFF2-40B4-BE49-F238E27FC236}">
                        <a16:creationId xmlns:a16="http://schemas.microsoft.com/office/drawing/2014/main" id="{6095C0CD-5151-41B5-A5A7-2F1CEFF4D37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49" name="Group 48">
                  <a:extLst>
                    <a:ext uri="{FF2B5EF4-FFF2-40B4-BE49-F238E27FC236}">
                      <a16:creationId xmlns:a16="http://schemas.microsoft.com/office/drawing/2014/main" id="{C9038D83-89B4-4627-9D60-C15C5E3FDE79}"/>
                    </a:ext>
                  </a:extLst>
                </p:cNvPr>
                <p:cNvGrpSpPr/>
                <p:nvPr/>
              </p:nvGrpSpPr>
              <p:grpSpPr>
                <a:xfrm>
                  <a:off x="7592159" y="2680977"/>
                  <a:ext cx="1714500" cy="1371600"/>
                  <a:chOff x="7498826" y="2226832"/>
                  <a:chExt cx="1714500" cy="1371600"/>
                </a:xfrm>
              </p:grpSpPr>
              <p:pic>
                <p:nvPicPr>
                  <p:cNvPr id="59" name="Graphic 58">
                    <a:extLst>
                      <a:ext uri="{FF2B5EF4-FFF2-40B4-BE49-F238E27FC236}">
                        <a16:creationId xmlns:a16="http://schemas.microsoft.com/office/drawing/2014/main" id="{AF3338AA-8774-424D-ABA3-4C668DEFBB5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60" name="Graphic 59">
                    <a:extLst>
                      <a:ext uri="{FF2B5EF4-FFF2-40B4-BE49-F238E27FC236}">
                        <a16:creationId xmlns:a16="http://schemas.microsoft.com/office/drawing/2014/main" id="{11EFA6A3-FE91-464A-80E5-4D9EF12AD19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50" name="Group 49">
                  <a:extLst>
                    <a:ext uri="{FF2B5EF4-FFF2-40B4-BE49-F238E27FC236}">
                      <a16:creationId xmlns:a16="http://schemas.microsoft.com/office/drawing/2014/main" id="{566FBAE3-CE7E-46C0-96A2-2A53694DE71D}"/>
                    </a:ext>
                  </a:extLst>
                </p:cNvPr>
                <p:cNvGrpSpPr/>
                <p:nvPr/>
              </p:nvGrpSpPr>
              <p:grpSpPr>
                <a:xfrm>
                  <a:off x="3312081" y="2689692"/>
                  <a:ext cx="1748119" cy="1371600"/>
                  <a:chOff x="3448050" y="2226832"/>
                  <a:chExt cx="1748119" cy="1371600"/>
                </a:xfrm>
              </p:grpSpPr>
              <p:pic>
                <p:nvPicPr>
                  <p:cNvPr id="57" name="Graphic 56">
                    <a:extLst>
                      <a:ext uri="{FF2B5EF4-FFF2-40B4-BE49-F238E27FC236}">
                        <a16:creationId xmlns:a16="http://schemas.microsoft.com/office/drawing/2014/main" id="{14A54F55-6273-4C4A-AFC9-BA87BEFA06F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58" name="Graphic 57">
                    <a:extLst>
                      <a:ext uri="{FF2B5EF4-FFF2-40B4-BE49-F238E27FC236}">
                        <a16:creationId xmlns:a16="http://schemas.microsoft.com/office/drawing/2014/main" id="{BF4A52BC-DAC6-45F8-BD07-53482312C77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51" name="Group 50">
                  <a:extLst>
                    <a:ext uri="{FF2B5EF4-FFF2-40B4-BE49-F238E27FC236}">
                      <a16:creationId xmlns:a16="http://schemas.microsoft.com/office/drawing/2014/main" id="{DC26C2BB-4E95-4EA1-8A15-FBF7DF4E58E1}"/>
                    </a:ext>
                  </a:extLst>
                </p:cNvPr>
                <p:cNvGrpSpPr/>
                <p:nvPr/>
              </p:nvGrpSpPr>
              <p:grpSpPr>
                <a:xfrm>
                  <a:off x="3691180" y="1498250"/>
                  <a:ext cx="1663700" cy="1485900"/>
                  <a:chOff x="3790950" y="1114425"/>
                  <a:chExt cx="1663700" cy="1485900"/>
                </a:xfrm>
              </p:grpSpPr>
              <p:pic>
                <p:nvPicPr>
                  <p:cNvPr id="55" name="Graphic 54">
                    <a:extLst>
                      <a:ext uri="{FF2B5EF4-FFF2-40B4-BE49-F238E27FC236}">
                        <a16:creationId xmlns:a16="http://schemas.microsoft.com/office/drawing/2014/main" id="{FDF6F290-2477-47BA-BDC8-3AE63FF0A2C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56" name="Graphic 55">
                    <a:extLst>
                      <a:ext uri="{FF2B5EF4-FFF2-40B4-BE49-F238E27FC236}">
                        <a16:creationId xmlns:a16="http://schemas.microsoft.com/office/drawing/2014/main" id="{9722D143-C086-4AA0-BDDC-5CD92D79CEE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52" name="Group 51">
                  <a:extLst>
                    <a:ext uri="{FF2B5EF4-FFF2-40B4-BE49-F238E27FC236}">
                      <a16:creationId xmlns:a16="http://schemas.microsoft.com/office/drawing/2014/main" id="{DB1FD179-163D-4401-891B-FF9BB6BF28FB}"/>
                    </a:ext>
                  </a:extLst>
                </p:cNvPr>
                <p:cNvGrpSpPr/>
                <p:nvPr/>
              </p:nvGrpSpPr>
              <p:grpSpPr>
                <a:xfrm>
                  <a:off x="4422414" y="740881"/>
                  <a:ext cx="1524000" cy="1676400"/>
                  <a:chOff x="4470400" y="381000"/>
                  <a:chExt cx="1524000" cy="1676400"/>
                </a:xfrm>
              </p:grpSpPr>
              <p:pic>
                <p:nvPicPr>
                  <p:cNvPr id="53" name="Graphic 52">
                    <a:extLst>
                      <a:ext uri="{FF2B5EF4-FFF2-40B4-BE49-F238E27FC236}">
                        <a16:creationId xmlns:a16="http://schemas.microsoft.com/office/drawing/2014/main" id="{43860590-74B4-4A67-A678-298424DB737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54" name="Graphic 53">
                    <a:extLst>
                      <a:ext uri="{FF2B5EF4-FFF2-40B4-BE49-F238E27FC236}">
                        <a16:creationId xmlns:a16="http://schemas.microsoft.com/office/drawing/2014/main" id="{4732F053-2C36-43C2-97BF-90346FEFC425}"/>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25" name="Group 24">
              <a:extLst>
                <a:ext uri="{FF2B5EF4-FFF2-40B4-BE49-F238E27FC236}">
                  <a16:creationId xmlns:a16="http://schemas.microsoft.com/office/drawing/2014/main" id="{1BE71B5F-A94E-46DC-8E9D-5D25F9350A02}"/>
                </a:ext>
              </a:extLst>
            </p:cNvPr>
            <p:cNvGrpSpPr/>
            <p:nvPr/>
          </p:nvGrpSpPr>
          <p:grpSpPr>
            <a:xfrm>
              <a:off x="4021334" y="1584424"/>
              <a:ext cx="4007316" cy="3425309"/>
              <a:chOff x="4021334" y="1584424"/>
              <a:chExt cx="4007316" cy="3425309"/>
            </a:xfrm>
          </p:grpSpPr>
          <p:sp>
            <p:nvSpPr>
              <p:cNvPr id="26" name="TextBox 25">
                <a:extLst>
                  <a:ext uri="{FF2B5EF4-FFF2-40B4-BE49-F238E27FC236}">
                    <a16:creationId xmlns:a16="http://schemas.microsoft.com/office/drawing/2014/main" id="{0391D5B6-376E-4835-8C97-81CD827F0997}"/>
                  </a:ext>
                </a:extLst>
              </p:cNvPr>
              <p:cNvSpPr txBox="1"/>
              <p:nvPr/>
            </p:nvSpPr>
            <p:spPr>
              <a:xfrm>
                <a:off x="5594296" y="1584424"/>
                <a:ext cx="761297" cy="707271"/>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Center-Based Child Care or Preschool</a:t>
                </a:r>
              </a:p>
              <a:p>
                <a:pPr algn="ctr"/>
                <a:endParaRPr lang="en-US" sz="1000" b="1">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1A9D696-FB3F-4624-AA7F-4DDC8B3CDC90}"/>
                  </a:ext>
                </a:extLst>
              </p:cNvPr>
              <p:cNvSpPr txBox="1"/>
              <p:nvPr/>
            </p:nvSpPr>
            <p:spPr>
              <a:xfrm>
                <a:off x="6374584" y="1761598"/>
                <a:ext cx="761297" cy="707271"/>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School-Based PreK through Grade 3</a:t>
                </a:r>
              </a:p>
              <a:p>
                <a:pPr algn="ctr"/>
                <a:endParaRPr lang="en-US" sz="1000" b="1">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56C1AED-D153-4C13-A38F-359B12ADF8B8}"/>
                  </a:ext>
                </a:extLst>
              </p:cNvPr>
              <p:cNvSpPr txBox="1"/>
              <p:nvPr/>
            </p:nvSpPr>
            <p:spPr>
              <a:xfrm>
                <a:off x="4849915" y="1776742"/>
                <a:ext cx="761297" cy="454675"/>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Home-Based Child Care</a:t>
                </a:r>
              </a:p>
            </p:txBody>
          </p:sp>
          <p:sp>
            <p:nvSpPr>
              <p:cNvPr id="29" name="TextBox 28">
                <a:extLst>
                  <a:ext uri="{FF2B5EF4-FFF2-40B4-BE49-F238E27FC236}">
                    <a16:creationId xmlns:a16="http://schemas.microsoft.com/office/drawing/2014/main" id="{DF2D94E6-4930-4B28-A72B-B02659ADED16}"/>
                  </a:ext>
                </a:extLst>
              </p:cNvPr>
              <p:cNvSpPr txBox="1"/>
              <p:nvPr/>
            </p:nvSpPr>
            <p:spPr>
              <a:xfrm>
                <a:off x="6849277" y="2364317"/>
                <a:ext cx="967107" cy="416785"/>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Developmental Screening/</a:t>
                </a:r>
              </a:p>
              <a:p>
                <a:pPr algn="ctr"/>
                <a:r>
                  <a:rPr lang="en-US" sz="900" b="1">
                    <a:solidFill>
                      <a:schemeClr val="bg1"/>
                    </a:solidFill>
                    <a:latin typeface="Arial" panose="020B0604020202020204" pitchFamily="34" charset="0"/>
                    <a:cs typeface="Arial" panose="020B0604020202020204" pitchFamily="34" charset="0"/>
                  </a:rPr>
                  <a:t>Disability Support</a:t>
                </a:r>
              </a:p>
            </p:txBody>
          </p:sp>
          <p:sp>
            <p:nvSpPr>
              <p:cNvPr id="30" name="TextBox 29">
                <a:extLst>
                  <a:ext uri="{FF2B5EF4-FFF2-40B4-BE49-F238E27FC236}">
                    <a16:creationId xmlns:a16="http://schemas.microsoft.com/office/drawing/2014/main" id="{AC8E745A-1AC5-4D0A-B74B-0824D65FCCBE}"/>
                  </a:ext>
                </a:extLst>
              </p:cNvPr>
              <p:cNvSpPr txBox="1"/>
              <p:nvPr/>
            </p:nvSpPr>
            <p:spPr>
              <a:xfrm>
                <a:off x="4239404" y="2398560"/>
                <a:ext cx="761297" cy="328376"/>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Parenting</a:t>
                </a:r>
              </a:p>
              <a:p>
                <a:pPr algn="ctr"/>
                <a:r>
                  <a:rPr lang="en-US" sz="1000" b="1">
                    <a:solidFill>
                      <a:schemeClr val="bg1"/>
                    </a:solidFill>
                    <a:latin typeface="Arial" panose="020B0604020202020204" pitchFamily="34" charset="0"/>
                    <a:cs typeface="Arial" panose="020B0604020202020204" pitchFamily="34" charset="0"/>
                  </a:rPr>
                  <a:t>Support</a:t>
                </a:r>
              </a:p>
            </p:txBody>
          </p:sp>
          <p:sp>
            <p:nvSpPr>
              <p:cNvPr id="31" name="TextBox 30">
                <a:extLst>
                  <a:ext uri="{FF2B5EF4-FFF2-40B4-BE49-F238E27FC236}">
                    <a16:creationId xmlns:a16="http://schemas.microsoft.com/office/drawing/2014/main" id="{4BAEBDC2-8473-4CAC-A32E-4593B748F903}"/>
                  </a:ext>
                </a:extLst>
              </p:cNvPr>
              <p:cNvSpPr txBox="1"/>
              <p:nvPr/>
            </p:nvSpPr>
            <p:spPr>
              <a:xfrm>
                <a:off x="6802382" y="3966287"/>
                <a:ext cx="967107" cy="328376"/>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Mental </a:t>
                </a:r>
              </a:p>
              <a:p>
                <a:pPr algn="ctr"/>
                <a:r>
                  <a:rPr lang="en-US" sz="1000" b="1">
                    <a:solidFill>
                      <a:schemeClr val="bg1"/>
                    </a:solidFill>
                    <a:latin typeface="Arial" panose="020B0604020202020204" pitchFamily="34" charset="0"/>
                    <a:cs typeface="Arial" panose="020B0604020202020204" pitchFamily="34" charset="0"/>
                  </a:rPr>
                  <a:t>Health Care</a:t>
                </a:r>
              </a:p>
            </p:txBody>
          </p:sp>
          <p:sp>
            <p:nvSpPr>
              <p:cNvPr id="32" name="TextBox 31">
                <a:extLst>
                  <a:ext uri="{FF2B5EF4-FFF2-40B4-BE49-F238E27FC236}">
                    <a16:creationId xmlns:a16="http://schemas.microsoft.com/office/drawing/2014/main" id="{678D7025-E544-4D5E-8FAD-E1C98317E4C6}"/>
                  </a:ext>
                </a:extLst>
              </p:cNvPr>
              <p:cNvSpPr txBox="1"/>
              <p:nvPr/>
            </p:nvSpPr>
            <p:spPr>
              <a:xfrm>
                <a:off x="4158272" y="4023712"/>
                <a:ext cx="933112" cy="202077"/>
              </a:xfrm>
              <a:prstGeom prst="rect">
                <a:avLst/>
              </a:prstGeom>
              <a:noFill/>
            </p:spPr>
            <p:txBody>
              <a:bodyPr wrap="square" lIns="91440" tIns="45720" rIns="91440" bIns="45720" rtlCol="0" anchor="t">
                <a:spAutoFit/>
              </a:bodyPr>
              <a:lstStyle/>
              <a:p>
                <a:pPr algn="ctr"/>
                <a:r>
                  <a:rPr lang="en-US" sz="1000" b="1">
                    <a:solidFill>
                      <a:schemeClr val="bg1"/>
                    </a:solidFill>
                    <a:latin typeface="Arial"/>
                    <a:cs typeface="Arial"/>
                  </a:rPr>
                  <a:t>Transportation</a:t>
                </a:r>
                <a:endParaRPr lang="en-US" sz="10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1D68172-C1C1-42C3-925B-8B87A90370B8}"/>
                  </a:ext>
                </a:extLst>
              </p:cNvPr>
              <p:cNvSpPr txBox="1"/>
              <p:nvPr/>
            </p:nvSpPr>
            <p:spPr>
              <a:xfrm>
                <a:off x="6390822" y="4588608"/>
                <a:ext cx="761297" cy="202077"/>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Dental Care</a:t>
                </a:r>
              </a:p>
            </p:txBody>
          </p:sp>
          <p:sp>
            <p:nvSpPr>
              <p:cNvPr id="34" name="TextBox 33">
                <a:extLst>
                  <a:ext uri="{FF2B5EF4-FFF2-40B4-BE49-F238E27FC236}">
                    <a16:creationId xmlns:a16="http://schemas.microsoft.com/office/drawing/2014/main" id="{F42129B6-FE53-4B63-9E90-A7F54356F5C1}"/>
                  </a:ext>
                </a:extLst>
              </p:cNvPr>
              <p:cNvSpPr txBox="1"/>
              <p:nvPr/>
            </p:nvSpPr>
            <p:spPr>
              <a:xfrm>
                <a:off x="4830262" y="4588104"/>
                <a:ext cx="761297" cy="208393"/>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Housing</a:t>
                </a:r>
              </a:p>
            </p:txBody>
          </p:sp>
          <p:sp>
            <p:nvSpPr>
              <p:cNvPr id="35" name="TextBox 34">
                <a:extLst>
                  <a:ext uri="{FF2B5EF4-FFF2-40B4-BE49-F238E27FC236}">
                    <a16:creationId xmlns:a16="http://schemas.microsoft.com/office/drawing/2014/main" id="{B3304761-2026-4C6B-B7DA-A3D3BB4AB904}"/>
                  </a:ext>
                </a:extLst>
              </p:cNvPr>
              <p:cNvSpPr txBox="1"/>
              <p:nvPr/>
            </p:nvSpPr>
            <p:spPr>
              <a:xfrm>
                <a:off x="5600833" y="4807656"/>
                <a:ext cx="761297" cy="202077"/>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Nutrition</a:t>
                </a:r>
              </a:p>
            </p:txBody>
          </p:sp>
          <p:sp>
            <p:nvSpPr>
              <p:cNvPr id="36" name="TextBox 35">
                <a:extLst>
                  <a:ext uri="{FF2B5EF4-FFF2-40B4-BE49-F238E27FC236}">
                    <a16:creationId xmlns:a16="http://schemas.microsoft.com/office/drawing/2014/main" id="{F8BF45A3-FAC3-4FF4-9989-C41AA8FEB12B}"/>
                  </a:ext>
                </a:extLst>
              </p:cNvPr>
              <p:cNvSpPr txBox="1"/>
              <p:nvPr/>
            </p:nvSpPr>
            <p:spPr>
              <a:xfrm>
                <a:off x="7061543" y="3226926"/>
                <a:ext cx="967107" cy="202077"/>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Health Care</a:t>
                </a:r>
              </a:p>
            </p:txBody>
          </p:sp>
          <p:sp>
            <p:nvSpPr>
              <p:cNvPr id="37" name="TextBox 36">
                <a:extLst>
                  <a:ext uri="{FF2B5EF4-FFF2-40B4-BE49-F238E27FC236}">
                    <a16:creationId xmlns:a16="http://schemas.microsoft.com/office/drawing/2014/main" id="{5ADCADEE-6EEF-431B-95E9-6A84A7A1A352}"/>
                  </a:ext>
                </a:extLst>
              </p:cNvPr>
              <p:cNvSpPr txBox="1"/>
              <p:nvPr/>
            </p:nvSpPr>
            <p:spPr>
              <a:xfrm>
                <a:off x="4021334" y="3208564"/>
                <a:ext cx="761297" cy="328376"/>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Family</a:t>
                </a:r>
              </a:p>
              <a:p>
                <a:pPr algn="ctr"/>
                <a:r>
                  <a:rPr lang="en-US" sz="1000" b="1">
                    <a:solidFill>
                      <a:schemeClr val="bg1"/>
                    </a:solidFill>
                    <a:latin typeface="Arial" panose="020B0604020202020204" pitchFamily="34" charset="0"/>
                    <a:cs typeface="Arial" panose="020B0604020202020204" pitchFamily="34" charset="0"/>
                  </a:rPr>
                  <a:t>Crisis</a:t>
                </a:r>
              </a:p>
            </p:txBody>
          </p:sp>
        </p:grpSp>
      </p:grpSp>
      <p:pic>
        <p:nvPicPr>
          <p:cNvPr id="77" name="Graphic 76">
            <a:extLst>
              <a:ext uri="{FF2B5EF4-FFF2-40B4-BE49-F238E27FC236}">
                <a16:creationId xmlns:a16="http://schemas.microsoft.com/office/drawing/2014/main" id="{1EB0EB5B-30D8-4696-B7FA-8ECD746A89A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530827" y="3603560"/>
            <a:ext cx="978210" cy="840699"/>
          </a:xfrm>
          <a:prstGeom prst="rect">
            <a:avLst/>
          </a:prstGeom>
        </p:spPr>
      </p:pic>
      <p:pic>
        <p:nvPicPr>
          <p:cNvPr id="78" name="Graphic 77">
            <a:extLst>
              <a:ext uri="{FF2B5EF4-FFF2-40B4-BE49-F238E27FC236}">
                <a16:creationId xmlns:a16="http://schemas.microsoft.com/office/drawing/2014/main" id="{4970BFA2-A2DA-4C69-9BB6-9B3C1A02FBAC}"/>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756140" y="2698523"/>
            <a:ext cx="1063408" cy="913919"/>
          </a:xfrm>
          <a:prstGeom prst="rect">
            <a:avLst/>
          </a:prstGeom>
        </p:spPr>
      </p:pic>
      <p:pic>
        <p:nvPicPr>
          <p:cNvPr id="79" name="Graphic 78">
            <a:extLst>
              <a:ext uri="{FF2B5EF4-FFF2-40B4-BE49-F238E27FC236}">
                <a16:creationId xmlns:a16="http://schemas.microsoft.com/office/drawing/2014/main" id="{FFFFD71D-8369-4592-9845-6C6DB511AE9F}"/>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018321" y="3154832"/>
            <a:ext cx="774871" cy="665943"/>
          </a:xfrm>
          <a:prstGeom prst="rect">
            <a:avLst/>
          </a:prstGeom>
        </p:spPr>
      </p:pic>
      <p:sp>
        <p:nvSpPr>
          <p:cNvPr id="4" name="TextBox 3">
            <a:extLst>
              <a:ext uri="{FF2B5EF4-FFF2-40B4-BE49-F238E27FC236}">
                <a16:creationId xmlns:a16="http://schemas.microsoft.com/office/drawing/2014/main" id="{948BD780-7D45-47C8-94DE-46C41F40B4CE}"/>
              </a:ext>
            </a:extLst>
          </p:cNvPr>
          <p:cNvSpPr txBox="1"/>
          <p:nvPr/>
        </p:nvSpPr>
        <p:spPr>
          <a:xfrm>
            <a:off x="6046232" y="506813"/>
            <a:ext cx="4434704" cy="477054"/>
          </a:xfrm>
          <a:prstGeom prst="rect">
            <a:avLst/>
          </a:prstGeom>
          <a:noFill/>
        </p:spPr>
        <p:txBody>
          <a:bodyPr wrap="square" lIns="91440" tIns="45720" rIns="91440" bIns="45720" rtlCol="0" anchor="t">
            <a:spAutoFit/>
          </a:bodyPr>
          <a:lstStyle/>
          <a:p>
            <a:r>
              <a:rPr lang="en-US" sz="2500" dirty="0">
                <a:latin typeface="Arial"/>
                <a:cs typeface="Arial"/>
              </a:rPr>
              <a:t>Early Care and Education</a:t>
            </a:r>
          </a:p>
        </p:txBody>
      </p:sp>
      <p:sp>
        <p:nvSpPr>
          <p:cNvPr id="81" name="TextBox 80">
            <a:extLst>
              <a:ext uri="{FF2B5EF4-FFF2-40B4-BE49-F238E27FC236}">
                <a16:creationId xmlns:a16="http://schemas.microsoft.com/office/drawing/2014/main" id="{6140A1D1-5609-4922-AA9A-16465AE5A85A}"/>
              </a:ext>
            </a:extLst>
          </p:cNvPr>
          <p:cNvSpPr txBox="1"/>
          <p:nvPr/>
        </p:nvSpPr>
        <p:spPr>
          <a:xfrm>
            <a:off x="10083970" y="4439671"/>
            <a:ext cx="2108030" cy="477054"/>
          </a:xfrm>
          <a:prstGeom prst="rect">
            <a:avLst/>
          </a:prstGeom>
          <a:noFill/>
        </p:spPr>
        <p:txBody>
          <a:bodyPr wrap="square" lIns="91440" tIns="45720" rIns="91440" bIns="45720" rtlCol="0" anchor="t">
            <a:spAutoFit/>
          </a:bodyPr>
          <a:lstStyle/>
          <a:p>
            <a:r>
              <a:rPr lang="en-US" sz="2500" dirty="0">
                <a:latin typeface="Arial"/>
                <a:cs typeface="Arial"/>
              </a:rPr>
              <a:t>Health Care</a:t>
            </a:r>
          </a:p>
        </p:txBody>
      </p:sp>
      <p:sp>
        <p:nvSpPr>
          <p:cNvPr id="82" name="TextBox 81">
            <a:extLst>
              <a:ext uri="{FF2B5EF4-FFF2-40B4-BE49-F238E27FC236}">
                <a16:creationId xmlns:a16="http://schemas.microsoft.com/office/drawing/2014/main" id="{E58E25BE-E4C4-4DCE-9EB8-62B9C4EC1A62}"/>
              </a:ext>
            </a:extLst>
          </p:cNvPr>
          <p:cNvSpPr txBox="1"/>
          <p:nvPr/>
        </p:nvSpPr>
        <p:spPr>
          <a:xfrm>
            <a:off x="3373771" y="4370011"/>
            <a:ext cx="2514638" cy="492443"/>
          </a:xfrm>
          <a:prstGeom prst="rect">
            <a:avLst/>
          </a:prstGeom>
          <a:noFill/>
        </p:spPr>
        <p:txBody>
          <a:bodyPr wrap="square" lIns="91440" tIns="45720" rIns="91440" bIns="45720" rtlCol="0" anchor="t">
            <a:spAutoFit/>
          </a:bodyPr>
          <a:lstStyle/>
          <a:p>
            <a:r>
              <a:rPr lang="en-US" sz="2500" dirty="0">
                <a:latin typeface="Arial"/>
                <a:cs typeface="Arial"/>
              </a:rPr>
              <a:t>Social Services</a:t>
            </a:r>
          </a:p>
        </p:txBody>
      </p:sp>
      <p:sp>
        <p:nvSpPr>
          <p:cNvPr id="2" name="Title 1">
            <a:extLst>
              <a:ext uri="{FF2B5EF4-FFF2-40B4-BE49-F238E27FC236}">
                <a16:creationId xmlns:a16="http://schemas.microsoft.com/office/drawing/2014/main" id="{9841507C-D093-F10A-EEEC-75C48CF2D19D}"/>
              </a:ext>
            </a:extLst>
          </p:cNvPr>
          <p:cNvSpPr>
            <a:spLocks noGrp="1"/>
          </p:cNvSpPr>
          <p:nvPr>
            <p:ph type="title"/>
          </p:nvPr>
        </p:nvSpPr>
        <p:spPr>
          <a:xfrm>
            <a:off x="460685" y="312390"/>
            <a:ext cx="3970745" cy="4299356"/>
          </a:xfrm>
        </p:spPr>
        <p:txBody>
          <a:bodyPr anchor="ctr">
            <a:normAutofit fontScale="90000"/>
          </a:bodyPr>
          <a:lstStyle/>
          <a:p>
            <a:r>
              <a:rPr lang="en-US" dirty="0">
                <a:latin typeface="Arial"/>
              </a:rPr>
              <a:t>The Mixed Delivery System:</a:t>
            </a:r>
            <a:br>
              <a:rPr lang="en-US" dirty="0">
                <a:latin typeface="Arial"/>
              </a:rPr>
            </a:br>
            <a:r>
              <a:rPr lang="en-US" dirty="0">
                <a:latin typeface="Arial"/>
              </a:rPr>
              <a:t>Services Essential for a Child's Healthy Development</a:t>
            </a:r>
          </a:p>
        </p:txBody>
      </p:sp>
    </p:spTree>
    <p:extLst>
      <p:ext uri="{BB962C8B-B14F-4D97-AF65-F5344CB8AC3E}">
        <p14:creationId xmlns:p14="http://schemas.microsoft.com/office/powerpoint/2010/main" val="145802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8C48FD-286A-884D-ADD4-A93D86D53876}"/>
              </a:ext>
            </a:extLst>
          </p:cNvPr>
          <p:cNvGrpSpPr/>
          <p:nvPr/>
        </p:nvGrpSpPr>
        <p:grpSpPr>
          <a:xfrm>
            <a:off x="6552697" y="906517"/>
            <a:ext cx="4959466" cy="5044965"/>
            <a:chOff x="3717916" y="1054066"/>
            <a:chExt cx="4517626" cy="4719443"/>
          </a:xfrm>
        </p:grpSpPr>
        <p:sp>
          <p:nvSpPr>
            <p:cNvPr id="6" name="Oval 5">
              <a:extLst>
                <a:ext uri="{FF2B5EF4-FFF2-40B4-BE49-F238E27FC236}">
                  <a16:creationId xmlns:a16="http://schemas.microsoft.com/office/drawing/2014/main" id="{FDBCFC0D-B693-EA4D-B96E-897C01D1EDF7}"/>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Box 6">
              <a:extLst>
                <a:ext uri="{FF2B5EF4-FFF2-40B4-BE49-F238E27FC236}">
                  <a16:creationId xmlns:a16="http://schemas.microsoft.com/office/drawing/2014/main" id="{5AF5057C-0410-AD4C-808A-FC10E4D23DAB}"/>
                </a:ext>
              </a:extLst>
            </p:cNvPr>
            <p:cNvSpPr txBox="1"/>
            <p:nvPr/>
          </p:nvSpPr>
          <p:spPr>
            <a:xfrm rot="16393025">
              <a:off x="3740051" y="1293121"/>
              <a:ext cx="4524704" cy="4436071"/>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8" name="Group 7">
              <a:extLst>
                <a:ext uri="{FF2B5EF4-FFF2-40B4-BE49-F238E27FC236}">
                  <a16:creationId xmlns:a16="http://schemas.microsoft.com/office/drawing/2014/main" id="{9567C317-21C7-AA40-A7A1-4DB0B2689EF1}"/>
                </a:ext>
              </a:extLst>
            </p:cNvPr>
            <p:cNvGrpSpPr/>
            <p:nvPr/>
          </p:nvGrpSpPr>
          <p:grpSpPr>
            <a:xfrm>
              <a:off x="3928454" y="1309708"/>
              <a:ext cx="4114290" cy="4120996"/>
              <a:chOff x="3928454" y="1282276"/>
              <a:chExt cx="4114290" cy="4120996"/>
            </a:xfrm>
          </p:grpSpPr>
          <p:grpSp>
            <p:nvGrpSpPr>
              <p:cNvPr id="10" name="Group 9">
                <a:extLst>
                  <a:ext uri="{FF2B5EF4-FFF2-40B4-BE49-F238E27FC236}">
                    <a16:creationId xmlns:a16="http://schemas.microsoft.com/office/drawing/2014/main" id="{C56BD8C7-4619-8141-91B2-55404EC76AE1}"/>
                  </a:ext>
                </a:extLst>
              </p:cNvPr>
              <p:cNvGrpSpPr/>
              <p:nvPr/>
            </p:nvGrpSpPr>
            <p:grpSpPr>
              <a:xfrm>
                <a:off x="3928454" y="1282276"/>
                <a:ext cx="4114290" cy="4120996"/>
                <a:chOff x="3928454" y="1282276"/>
                <a:chExt cx="4114290" cy="4120996"/>
              </a:xfrm>
            </p:grpSpPr>
            <p:sp>
              <p:nvSpPr>
                <p:cNvPr id="24" name="Oval 23">
                  <a:extLst>
                    <a:ext uri="{FF2B5EF4-FFF2-40B4-BE49-F238E27FC236}">
                      <a16:creationId xmlns:a16="http://schemas.microsoft.com/office/drawing/2014/main" id="{6EB4F551-1AEB-8D49-B679-9E4EF10EFE4C}"/>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25" name="Group 24">
                  <a:extLst>
                    <a:ext uri="{FF2B5EF4-FFF2-40B4-BE49-F238E27FC236}">
                      <a16:creationId xmlns:a16="http://schemas.microsoft.com/office/drawing/2014/main" id="{2A90DCAA-79DD-9245-A9CB-CEE53E7D2B25}"/>
                    </a:ext>
                  </a:extLst>
                </p:cNvPr>
                <p:cNvGrpSpPr/>
                <p:nvPr/>
              </p:nvGrpSpPr>
              <p:grpSpPr>
                <a:xfrm>
                  <a:off x="3928454" y="1282276"/>
                  <a:ext cx="4114290" cy="4120996"/>
                  <a:chOff x="3312081" y="358353"/>
                  <a:chExt cx="5994578" cy="6004347"/>
                </a:xfrm>
              </p:grpSpPr>
              <p:grpSp>
                <p:nvGrpSpPr>
                  <p:cNvPr id="27" name="Group 26">
                    <a:extLst>
                      <a:ext uri="{FF2B5EF4-FFF2-40B4-BE49-F238E27FC236}">
                        <a16:creationId xmlns:a16="http://schemas.microsoft.com/office/drawing/2014/main" id="{A2C266A1-6F9D-FC47-BE2B-5F5A3CACEA08}"/>
                      </a:ext>
                    </a:extLst>
                  </p:cNvPr>
                  <p:cNvGrpSpPr/>
                  <p:nvPr/>
                </p:nvGrpSpPr>
                <p:grpSpPr>
                  <a:xfrm>
                    <a:off x="6672221" y="710678"/>
                    <a:ext cx="1524000" cy="1663700"/>
                    <a:chOff x="6588087" y="365674"/>
                    <a:chExt cx="1524000" cy="1663700"/>
                  </a:xfrm>
                </p:grpSpPr>
                <p:pic>
                  <p:nvPicPr>
                    <p:cNvPr id="61" name="Graphic 60">
                      <a:extLst>
                        <a:ext uri="{FF2B5EF4-FFF2-40B4-BE49-F238E27FC236}">
                          <a16:creationId xmlns:a16="http://schemas.microsoft.com/office/drawing/2014/main" id="{355C11EC-9489-1948-9150-C8D86BEF8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62" name="Graphic 61">
                      <a:extLst>
                        <a:ext uri="{FF2B5EF4-FFF2-40B4-BE49-F238E27FC236}">
                          <a16:creationId xmlns:a16="http://schemas.microsoft.com/office/drawing/2014/main" id="{A4EC8288-8517-C347-9F12-B30FC9E736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28" name="Group 27">
                    <a:extLst>
                      <a:ext uri="{FF2B5EF4-FFF2-40B4-BE49-F238E27FC236}">
                        <a16:creationId xmlns:a16="http://schemas.microsoft.com/office/drawing/2014/main" id="{594D140E-0A56-6B4D-98FF-05DBCE6D2BDC}"/>
                      </a:ext>
                    </a:extLst>
                  </p:cNvPr>
                  <p:cNvGrpSpPr/>
                  <p:nvPr/>
                </p:nvGrpSpPr>
                <p:grpSpPr>
                  <a:xfrm>
                    <a:off x="7228272" y="1463251"/>
                    <a:ext cx="1689100" cy="1562100"/>
                    <a:chOff x="7133066" y="1057778"/>
                    <a:chExt cx="1689100" cy="1562100"/>
                  </a:xfrm>
                </p:grpSpPr>
                <p:pic>
                  <p:nvPicPr>
                    <p:cNvPr id="59" name="Graphic 58">
                      <a:extLst>
                        <a:ext uri="{FF2B5EF4-FFF2-40B4-BE49-F238E27FC236}">
                          <a16:creationId xmlns:a16="http://schemas.microsoft.com/office/drawing/2014/main" id="{BCFE192C-A53C-DA4E-9CAC-FE1495FDC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0" name="Graphic 59">
                      <a:extLst>
                        <a:ext uri="{FF2B5EF4-FFF2-40B4-BE49-F238E27FC236}">
                          <a16:creationId xmlns:a16="http://schemas.microsoft.com/office/drawing/2014/main" id="{7F066C64-67A5-2743-9CD8-1DADEAB937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29" name="Group 28">
                    <a:extLst>
                      <a:ext uri="{FF2B5EF4-FFF2-40B4-BE49-F238E27FC236}">
                        <a16:creationId xmlns:a16="http://schemas.microsoft.com/office/drawing/2014/main" id="{2A379AD7-9AC7-894D-A865-7D9D447C4752}"/>
                      </a:ext>
                    </a:extLst>
                  </p:cNvPr>
                  <p:cNvGrpSpPr/>
                  <p:nvPr/>
                </p:nvGrpSpPr>
                <p:grpSpPr>
                  <a:xfrm>
                    <a:off x="7262221" y="3687573"/>
                    <a:ext cx="1676400" cy="1562100"/>
                    <a:chOff x="7200376" y="3173425"/>
                    <a:chExt cx="1676400" cy="1562100"/>
                  </a:xfrm>
                </p:grpSpPr>
                <p:pic>
                  <p:nvPicPr>
                    <p:cNvPr id="57" name="Graphic 56">
                      <a:extLst>
                        <a:ext uri="{FF2B5EF4-FFF2-40B4-BE49-F238E27FC236}">
                          <a16:creationId xmlns:a16="http://schemas.microsoft.com/office/drawing/2014/main" id="{5BE49F2B-80AD-C44B-8A42-A925F54C19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58" name="Graphic 57">
                      <a:extLst>
                        <a:ext uri="{FF2B5EF4-FFF2-40B4-BE49-F238E27FC236}">
                          <a16:creationId xmlns:a16="http://schemas.microsoft.com/office/drawing/2014/main" id="{47336AF1-1FAD-3C4A-81C2-F6CA38F75E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0" name="Group 29">
                    <a:extLst>
                      <a:ext uri="{FF2B5EF4-FFF2-40B4-BE49-F238E27FC236}">
                        <a16:creationId xmlns:a16="http://schemas.microsoft.com/office/drawing/2014/main" id="{158727A3-C001-BD4D-9252-49DFF2C6FCA5}"/>
                      </a:ext>
                    </a:extLst>
                  </p:cNvPr>
                  <p:cNvGrpSpPr/>
                  <p:nvPr/>
                </p:nvGrpSpPr>
                <p:grpSpPr>
                  <a:xfrm>
                    <a:off x="6638995" y="4315258"/>
                    <a:ext cx="1549400" cy="1651000"/>
                    <a:chOff x="6629400" y="3751970"/>
                    <a:chExt cx="1549400" cy="1651000"/>
                  </a:xfrm>
                </p:grpSpPr>
                <p:pic>
                  <p:nvPicPr>
                    <p:cNvPr id="55" name="Graphic 54">
                      <a:extLst>
                        <a:ext uri="{FF2B5EF4-FFF2-40B4-BE49-F238E27FC236}">
                          <a16:creationId xmlns:a16="http://schemas.microsoft.com/office/drawing/2014/main" id="{2E6948D3-8926-934F-888B-C37F83785C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56" name="Graphic 55">
                      <a:extLst>
                        <a:ext uri="{FF2B5EF4-FFF2-40B4-BE49-F238E27FC236}">
                          <a16:creationId xmlns:a16="http://schemas.microsoft.com/office/drawing/2014/main" id="{807D4FA4-70B4-8D48-91CA-CF8F3DDF39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1" name="Group 30">
                    <a:extLst>
                      <a:ext uri="{FF2B5EF4-FFF2-40B4-BE49-F238E27FC236}">
                        <a16:creationId xmlns:a16="http://schemas.microsoft.com/office/drawing/2014/main" id="{27DC5B51-EA87-5F4B-AB7D-08BFCFD28919}"/>
                      </a:ext>
                    </a:extLst>
                  </p:cNvPr>
                  <p:cNvGrpSpPr/>
                  <p:nvPr/>
                </p:nvGrpSpPr>
                <p:grpSpPr>
                  <a:xfrm>
                    <a:off x="5621270" y="358353"/>
                    <a:ext cx="1371600" cy="1752600"/>
                    <a:chOff x="5603914" y="0"/>
                    <a:chExt cx="1371600" cy="1752600"/>
                  </a:xfrm>
                </p:grpSpPr>
                <p:pic>
                  <p:nvPicPr>
                    <p:cNvPr id="53" name="Graphic 52">
                      <a:extLst>
                        <a:ext uri="{FF2B5EF4-FFF2-40B4-BE49-F238E27FC236}">
                          <a16:creationId xmlns:a16="http://schemas.microsoft.com/office/drawing/2014/main" id="{F8C400AC-FED2-DF4B-BB2D-D72837BDA2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54" name="Graphic 53">
                      <a:extLst>
                        <a:ext uri="{FF2B5EF4-FFF2-40B4-BE49-F238E27FC236}">
                          <a16:creationId xmlns:a16="http://schemas.microsoft.com/office/drawing/2014/main" id="{23D98F4B-26B7-2B4E-A9A9-BD5941AEF2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32" name="Group 31">
                    <a:extLst>
                      <a:ext uri="{FF2B5EF4-FFF2-40B4-BE49-F238E27FC236}">
                        <a16:creationId xmlns:a16="http://schemas.microsoft.com/office/drawing/2014/main" id="{006BBBF0-6EEC-A14E-B903-758E461380BA}"/>
                      </a:ext>
                    </a:extLst>
                  </p:cNvPr>
                  <p:cNvGrpSpPr/>
                  <p:nvPr/>
                </p:nvGrpSpPr>
                <p:grpSpPr>
                  <a:xfrm>
                    <a:off x="5621270" y="4610100"/>
                    <a:ext cx="1358900" cy="1752600"/>
                    <a:chOff x="5664200" y="4038374"/>
                    <a:chExt cx="1358900" cy="1752600"/>
                  </a:xfrm>
                </p:grpSpPr>
                <p:pic>
                  <p:nvPicPr>
                    <p:cNvPr id="51" name="Graphic 50">
                      <a:extLst>
                        <a:ext uri="{FF2B5EF4-FFF2-40B4-BE49-F238E27FC236}">
                          <a16:creationId xmlns:a16="http://schemas.microsoft.com/office/drawing/2014/main" id="{62DAF2A8-5471-3A43-8D06-5015DCD96B6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52" name="Graphic 51">
                      <a:extLst>
                        <a:ext uri="{FF2B5EF4-FFF2-40B4-BE49-F238E27FC236}">
                          <a16:creationId xmlns:a16="http://schemas.microsoft.com/office/drawing/2014/main" id="{DB32CFD9-F31E-954B-8CDD-ACCBA9CB661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33" name="Group 32">
                    <a:extLst>
                      <a:ext uri="{FF2B5EF4-FFF2-40B4-BE49-F238E27FC236}">
                        <a16:creationId xmlns:a16="http://schemas.microsoft.com/office/drawing/2014/main" id="{40CC8538-EC01-4C49-9395-52EB8A18A886}"/>
                      </a:ext>
                    </a:extLst>
                  </p:cNvPr>
                  <p:cNvGrpSpPr/>
                  <p:nvPr/>
                </p:nvGrpSpPr>
                <p:grpSpPr>
                  <a:xfrm>
                    <a:off x="4422414" y="4315258"/>
                    <a:ext cx="1524000" cy="1651000"/>
                    <a:chOff x="4508500" y="3741307"/>
                    <a:chExt cx="1524000" cy="1651000"/>
                  </a:xfrm>
                </p:grpSpPr>
                <p:pic>
                  <p:nvPicPr>
                    <p:cNvPr id="49" name="Graphic 48">
                      <a:extLst>
                        <a:ext uri="{FF2B5EF4-FFF2-40B4-BE49-F238E27FC236}">
                          <a16:creationId xmlns:a16="http://schemas.microsoft.com/office/drawing/2014/main" id="{3824254C-213C-DD42-9BC5-425E3C75B6A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0" name="Graphic 49">
                      <a:extLst>
                        <a:ext uri="{FF2B5EF4-FFF2-40B4-BE49-F238E27FC236}">
                          <a16:creationId xmlns:a16="http://schemas.microsoft.com/office/drawing/2014/main" id="{4C184B5C-DD28-4640-A104-FAB9DFB547E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34" name="Group 33">
                    <a:extLst>
                      <a:ext uri="{FF2B5EF4-FFF2-40B4-BE49-F238E27FC236}">
                        <a16:creationId xmlns:a16="http://schemas.microsoft.com/office/drawing/2014/main" id="{EBAECE8F-BE74-804D-94F7-59E3152C9E4A}"/>
                      </a:ext>
                    </a:extLst>
                  </p:cNvPr>
                  <p:cNvGrpSpPr/>
                  <p:nvPr/>
                </p:nvGrpSpPr>
                <p:grpSpPr>
                  <a:xfrm>
                    <a:off x="3691503" y="3719323"/>
                    <a:ext cx="1651000" cy="1498600"/>
                    <a:chOff x="3835924" y="3189602"/>
                    <a:chExt cx="1651000" cy="1498600"/>
                  </a:xfrm>
                </p:grpSpPr>
                <p:pic>
                  <p:nvPicPr>
                    <p:cNvPr id="47" name="Graphic 46">
                      <a:extLst>
                        <a:ext uri="{FF2B5EF4-FFF2-40B4-BE49-F238E27FC236}">
                          <a16:creationId xmlns:a16="http://schemas.microsoft.com/office/drawing/2014/main" id="{5CC03A20-409C-EE46-B7A3-092305B5899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48" name="Graphic 47">
                      <a:extLst>
                        <a:ext uri="{FF2B5EF4-FFF2-40B4-BE49-F238E27FC236}">
                          <a16:creationId xmlns:a16="http://schemas.microsoft.com/office/drawing/2014/main" id="{299CF69E-38B4-0A45-8420-B22ABC653A3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35" name="Group 34">
                    <a:extLst>
                      <a:ext uri="{FF2B5EF4-FFF2-40B4-BE49-F238E27FC236}">
                        <a16:creationId xmlns:a16="http://schemas.microsoft.com/office/drawing/2014/main" id="{16373549-6979-4141-9AC7-0C62CB3A6273}"/>
                      </a:ext>
                    </a:extLst>
                  </p:cNvPr>
                  <p:cNvGrpSpPr/>
                  <p:nvPr/>
                </p:nvGrpSpPr>
                <p:grpSpPr>
                  <a:xfrm>
                    <a:off x="7592159" y="2680977"/>
                    <a:ext cx="1714500" cy="1371600"/>
                    <a:chOff x="7498826" y="2226832"/>
                    <a:chExt cx="1714500" cy="1371600"/>
                  </a:xfrm>
                </p:grpSpPr>
                <p:pic>
                  <p:nvPicPr>
                    <p:cNvPr id="45" name="Graphic 44">
                      <a:extLst>
                        <a:ext uri="{FF2B5EF4-FFF2-40B4-BE49-F238E27FC236}">
                          <a16:creationId xmlns:a16="http://schemas.microsoft.com/office/drawing/2014/main" id="{E52C070C-F18A-8E4D-9F6C-BC7A1236D06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46" name="Graphic 45">
                      <a:extLst>
                        <a:ext uri="{FF2B5EF4-FFF2-40B4-BE49-F238E27FC236}">
                          <a16:creationId xmlns:a16="http://schemas.microsoft.com/office/drawing/2014/main" id="{741A6A82-EA7D-CB42-B8A5-91EB854CF91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36" name="Group 35">
                    <a:extLst>
                      <a:ext uri="{FF2B5EF4-FFF2-40B4-BE49-F238E27FC236}">
                        <a16:creationId xmlns:a16="http://schemas.microsoft.com/office/drawing/2014/main" id="{71B8AF40-BE56-0D44-91E3-845E0740C944}"/>
                      </a:ext>
                    </a:extLst>
                  </p:cNvPr>
                  <p:cNvGrpSpPr/>
                  <p:nvPr/>
                </p:nvGrpSpPr>
                <p:grpSpPr>
                  <a:xfrm>
                    <a:off x="3312081" y="2689692"/>
                    <a:ext cx="1748119" cy="1371600"/>
                    <a:chOff x="3448050" y="2226832"/>
                    <a:chExt cx="1748119" cy="1371600"/>
                  </a:xfrm>
                </p:grpSpPr>
                <p:pic>
                  <p:nvPicPr>
                    <p:cNvPr id="43" name="Graphic 42">
                      <a:extLst>
                        <a:ext uri="{FF2B5EF4-FFF2-40B4-BE49-F238E27FC236}">
                          <a16:creationId xmlns:a16="http://schemas.microsoft.com/office/drawing/2014/main" id="{B95CD357-7660-7045-AACC-2EDB781ACFB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44" name="Graphic 43">
                      <a:extLst>
                        <a:ext uri="{FF2B5EF4-FFF2-40B4-BE49-F238E27FC236}">
                          <a16:creationId xmlns:a16="http://schemas.microsoft.com/office/drawing/2014/main" id="{F6916504-D138-7142-AB11-6E70122860D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37" name="Group 36">
                    <a:extLst>
                      <a:ext uri="{FF2B5EF4-FFF2-40B4-BE49-F238E27FC236}">
                        <a16:creationId xmlns:a16="http://schemas.microsoft.com/office/drawing/2014/main" id="{832FF459-BE29-3847-83AE-58D9353FF21F}"/>
                      </a:ext>
                    </a:extLst>
                  </p:cNvPr>
                  <p:cNvGrpSpPr/>
                  <p:nvPr/>
                </p:nvGrpSpPr>
                <p:grpSpPr>
                  <a:xfrm>
                    <a:off x="3691180" y="1498250"/>
                    <a:ext cx="1663700" cy="1485900"/>
                    <a:chOff x="3790950" y="1114425"/>
                    <a:chExt cx="1663700" cy="1485900"/>
                  </a:xfrm>
                </p:grpSpPr>
                <p:pic>
                  <p:nvPicPr>
                    <p:cNvPr id="41" name="Graphic 40">
                      <a:extLst>
                        <a:ext uri="{FF2B5EF4-FFF2-40B4-BE49-F238E27FC236}">
                          <a16:creationId xmlns:a16="http://schemas.microsoft.com/office/drawing/2014/main" id="{18205CB2-817C-D546-8798-04954B54027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42" name="Graphic 41">
                      <a:extLst>
                        <a:ext uri="{FF2B5EF4-FFF2-40B4-BE49-F238E27FC236}">
                          <a16:creationId xmlns:a16="http://schemas.microsoft.com/office/drawing/2014/main" id="{C16FB743-064E-6F40-A948-E512184359E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38" name="Group 37">
                    <a:extLst>
                      <a:ext uri="{FF2B5EF4-FFF2-40B4-BE49-F238E27FC236}">
                        <a16:creationId xmlns:a16="http://schemas.microsoft.com/office/drawing/2014/main" id="{0FCE6261-4C44-054B-BDF9-2227012843A7}"/>
                      </a:ext>
                    </a:extLst>
                  </p:cNvPr>
                  <p:cNvGrpSpPr/>
                  <p:nvPr/>
                </p:nvGrpSpPr>
                <p:grpSpPr>
                  <a:xfrm>
                    <a:off x="4422414" y="740881"/>
                    <a:ext cx="1524000" cy="1676400"/>
                    <a:chOff x="4470400" y="381000"/>
                    <a:chExt cx="1524000" cy="1676400"/>
                  </a:xfrm>
                </p:grpSpPr>
                <p:pic>
                  <p:nvPicPr>
                    <p:cNvPr id="39" name="Graphic 38">
                      <a:extLst>
                        <a:ext uri="{FF2B5EF4-FFF2-40B4-BE49-F238E27FC236}">
                          <a16:creationId xmlns:a16="http://schemas.microsoft.com/office/drawing/2014/main" id="{88C6B05F-873E-BF4A-9903-4137C6B10D1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0" name="Graphic 39">
                      <a:extLst>
                        <a:ext uri="{FF2B5EF4-FFF2-40B4-BE49-F238E27FC236}">
                          <a16:creationId xmlns:a16="http://schemas.microsoft.com/office/drawing/2014/main" id="{AD9BE8F0-DE9F-FE43-A8EA-94BFA892653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pic>
              <p:nvPicPr>
                <p:cNvPr id="26" name="Graphic 25">
                  <a:extLst>
                    <a:ext uri="{FF2B5EF4-FFF2-40B4-BE49-F238E27FC236}">
                      <a16:creationId xmlns:a16="http://schemas.microsoft.com/office/drawing/2014/main" id="{5D552CA3-B727-C64F-A54D-2A74F9F130C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317094" y="2709613"/>
                  <a:ext cx="1370618" cy="1177944"/>
                </a:xfrm>
                <a:prstGeom prst="rect">
                  <a:avLst/>
                </a:prstGeom>
              </p:spPr>
            </p:pic>
          </p:grpSp>
          <p:grpSp>
            <p:nvGrpSpPr>
              <p:cNvPr id="11" name="Group 10">
                <a:extLst>
                  <a:ext uri="{FF2B5EF4-FFF2-40B4-BE49-F238E27FC236}">
                    <a16:creationId xmlns:a16="http://schemas.microsoft.com/office/drawing/2014/main" id="{5B8FABA2-F94A-A64F-B175-21C87E16EFF9}"/>
                  </a:ext>
                </a:extLst>
              </p:cNvPr>
              <p:cNvGrpSpPr/>
              <p:nvPr/>
            </p:nvGrpSpPr>
            <p:grpSpPr>
              <a:xfrm>
                <a:off x="4021334" y="1540165"/>
                <a:ext cx="4007316" cy="3469034"/>
                <a:chOff x="4021334" y="1540165"/>
                <a:chExt cx="4007316" cy="3469034"/>
              </a:xfrm>
            </p:grpSpPr>
            <p:sp>
              <p:nvSpPr>
                <p:cNvPr id="12" name="TextBox 11">
                  <a:extLst>
                    <a:ext uri="{FF2B5EF4-FFF2-40B4-BE49-F238E27FC236}">
                      <a16:creationId xmlns:a16="http://schemas.microsoft.com/office/drawing/2014/main" id="{28F95AA2-AB9B-D449-AA04-4F9CCAD833CF}"/>
                    </a:ext>
                  </a:extLst>
                </p:cNvPr>
                <p:cNvSpPr txBox="1"/>
                <p:nvPr/>
              </p:nvSpPr>
              <p:spPr>
                <a:xfrm>
                  <a:off x="5581616" y="1540165"/>
                  <a:ext cx="761297" cy="662210"/>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Center-Based Child Care or Preschool</a:t>
                  </a:r>
                </a:p>
                <a:p>
                  <a:pPr algn="ctr"/>
                  <a:endParaRPr lang="en-US" sz="8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19C7F04-9E10-D446-8FDF-11CBF210BF49}"/>
                    </a:ext>
                  </a:extLst>
                </p:cNvPr>
                <p:cNvSpPr txBox="1"/>
                <p:nvPr/>
              </p:nvSpPr>
              <p:spPr>
                <a:xfrm>
                  <a:off x="6374398" y="1744902"/>
                  <a:ext cx="761297" cy="662210"/>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School-Based PreK through Grade 3</a:t>
                  </a:r>
                </a:p>
                <a:p>
                  <a:pPr algn="ctr"/>
                  <a:endParaRPr lang="en-US" sz="8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F43656-A6B8-114C-8684-710E0BD33FFF}"/>
                    </a:ext>
                  </a:extLst>
                </p:cNvPr>
                <p:cNvSpPr txBox="1"/>
                <p:nvPr/>
              </p:nvSpPr>
              <p:spPr>
                <a:xfrm>
                  <a:off x="4792517" y="1841146"/>
                  <a:ext cx="761297" cy="316709"/>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Home-Based Child Care</a:t>
                  </a:r>
                </a:p>
              </p:txBody>
            </p:sp>
            <p:sp>
              <p:nvSpPr>
                <p:cNvPr id="15" name="TextBox 14">
                  <a:extLst>
                    <a:ext uri="{FF2B5EF4-FFF2-40B4-BE49-F238E27FC236}">
                      <a16:creationId xmlns:a16="http://schemas.microsoft.com/office/drawing/2014/main" id="{09DE1E13-A6E3-3942-84B4-EB49E7DA4C77}"/>
                    </a:ext>
                  </a:extLst>
                </p:cNvPr>
                <p:cNvSpPr txBox="1"/>
                <p:nvPr/>
              </p:nvSpPr>
              <p:spPr>
                <a:xfrm>
                  <a:off x="6849277" y="2364317"/>
                  <a:ext cx="967107" cy="431877"/>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Developmental Screening/</a:t>
                  </a:r>
                </a:p>
                <a:p>
                  <a:pPr algn="ctr"/>
                  <a:r>
                    <a:rPr lang="en-US" sz="800" b="1">
                      <a:solidFill>
                        <a:schemeClr val="bg1"/>
                      </a:solidFill>
                      <a:latin typeface="Arial" panose="020B0604020202020204" pitchFamily="34" charset="0"/>
                      <a:cs typeface="Arial" panose="020B0604020202020204" pitchFamily="34" charset="0"/>
                    </a:rPr>
                    <a:t>Disability Support</a:t>
                  </a:r>
                </a:p>
              </p:txBody>
            </p:sp>
            <p:sp>
              <p:nvSpPr>
                <p:cNvPr id="16" name="TextBox 15">
                  <a:extLst>
                    <a:ext uri="{FF2B5EF4-FFF2-40B4-BE49-F238E27FC236}">
                      <a16:creationId xmlns:a16="http://schemas.microsoft.com/office/drawing/2014/main" id="{23B505A8-5FF0-494F-8063-79A47ACA2308}"/>
                    </a:ext>
                  </a:extLst>
                </p:cNvPr>
                <p:cNvSpPr txBox="1"/>
                <p:nvPr/>
              </p:nvSpPr>
              <p:spPr>
                <a:xfrm>
                  <a:off x="4247302" y="2452604"/>
                  <a:ext cx="761297" cy="316709"/>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Parenting</a:t>
                  </a:r>
                </a:p>
                <a:p>
                  <a:pPr algn="ctr"/>
                  <a:r>
                    <a:rPr lang="en-US" sz="800" b="1">
                      <a:solidFill>
                        <a:schemeClr val="bg1"/>
                      </a:solidFill>
                      <a:latin typeface="Arial" panose="020B0604020202020204" pitchFamily="34" charset="0"/>
                      <a:cs typeface="Arial" panose="020B0604020202020204" pitchFamily="34" charset="0"/>
                    </a:rPr>
                    <a:t>Support</a:t>
                  </a:r>
                </a:p>
              </p:txBody>
            </p:sp>
            <p:sp>
              <p:nvSpPr>
                <p:cNvPr id="17" name="TextBox 16">
                  <a:extLst>
                    <a:ext uri="{FF2B5EF4-FFF2-40B4-BE49-F238E27FC236}">
                      <a16:creationId xmlns:a16="http://schemas.microsoft.com/office/drawing/2014/main" id="{F286B79E-DBC4-D540-89CD-44FA493F7C53}"/>
                    </a:ext>
                  </a:extLst>
                </p:cNvPr>
                <p:cNvSpPr txBox="1"/>
                <p:nvPr/>
              </p:nvSpPr>
              <p:spPr>
                <a:xfrm>
                  <a:off x="6849277" y="3965415"/>
                  <a:ext cx="967107" cy="316709"/>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Mental </a:t>
                  </a:r>
                </a:p>
                <a:p>
                  <a:pPr algn="ctr"/>
                  <a:r>
                    <a:rPr lang="en-US" sz="800" b="1">
                      <a:solidFill>
                        <a:schemeClr val="bg1"/>
                      </a:solidFill>
                      <a:latin typeface="Arial" panose="020B0604020202020204" pitchFamily="34" charset="0"/>
                      <a:cs typeface="Arial" panose="020B0604020202020204" pitchFamily="34" charset="0"/>
                    </a:rPr>
                    <a:t>Health Care</a:t>
                  </a:r>
                </a:p>
              </p:txBody>
            </p:sp>
            <p:sp>
              <p:nvSpPr>
                <p:cNvPr id="18" name="TextBox 17">
                  <a:extLst>
                    <a:ext uri="{FF2B5EF4-FFF2-40B4-BE49-F238E27FC236}">
                      <a16:creationId xmlns:a16="http://schemas.microsoft.com/office/drawing/2014/main" id="{04DC7C12-9380-1548-BF91-2C66286234F7}"/>
                    </a:ext>
                  </a:extLst>
                </p:cNvPr>
                <p:cNvSpPr txBox="1"/>
                <p:nvPr/>
              </p:nvSpPr>
              <p:spPr>
                <a:xfrm>
                  <a:off x="4244180" y="4015894"/>
                  <a:ext cx="761297" cy="345501"/>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Transportation</a:t>
                  </a:r>
                </a:p>
              </p:txBody>
            </p:sp>
            <p:sp>
              <p:nvSpPr>
                <p:cNvPr id="19" name="TextBox 18">
                  <a:extLst>
                    <a:ext uri="{FF2B5EF4-FFF2-40B4-BE49-F238E27FC236}">
                      <a16:creationId xmlns:a16="http://schemas.microsoft.com/office/drawing/2014/main" id="{7BDE0FF7-56ED-D94E-9C0C-5F0015E59536}"/>
                    </a:ext>
                  </a:extLst>
                </p:cNvPr>
                <p:cNvSpPr txBox="1"/>
                <p:nvPr/>
              </p:nvSpPr>
              <p:spPr>
                <a:xfrm>
                  <a:off x="6390822" y="4588608"/>
                  <a:ext cx="761297" cy="201543"/>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Dental Care</a:t>
                  </a:r>
                </a:p>
              </p:txBody>
            </p:sp>
            <p:sp>
              <p:nvSpPr>
                <p:cNvPr id="20" name="TextBox 19">
                  <a:extLst>
                    <a:ext uri="{FF2B5EF4-FFF2-40B4-BE49-F238E27FC236}">
                      <a16:creationId xmlns:a16="http://schemas.microsoft.com/office/drawing/2014/main" id="{C950FFB4-06F3-C542-8D7F-E03AFCD7F1B7}"/>
                    </a:ext>
                  </a:extLst>
                </p:cNvPr>
                <p:cNvSpPr txBox="1"/>
                <p:nvPr/>
              </p:nvSpPr>
              <p:spPr>
                <a:xfrm>
                  <a:off x="4830262" y="4588104"/>
                  <a:ext cx="761297" cy="201543"/>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Housing</a:t>
                  </a:r>
                </a:p>
              </p:txBody>
            </p:sp>
            <p:sp>
              <p:nvSpPr>
                <p:cNvPr id="21" name="TextBox 20">
                  <a:extLst>
                    <a:ext uri="{FF2B5EF4-FFF2-40B4-BE49-F238E27FC236}">
                      <a16:creationId xmlns:a16="http://schemas.microsoft.com/office/drawing/2014/main" id="{8D9BEB58-6C66-FC45-A218-7E889178A79D}"/>
                    </a:ext>
                  </a:extLst>
                </p:cNvPr>
                <p:cNvSpPr txBox="1"/>
                <p:nvPr/>
              </p:nvSpPr>
              <p:spPr>
                <a:xfrm>
                  <a:off x="5600833" y="4807656"/>
                  <a:ext cx="761297" cy="201543"/>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Nutrition</a:t>
                  </a:r>
                </a:p>
              </p:txBody>
            </p:sp>
            <p:sp>
              <p:nvSpPr>
                <p:cNvPr id="22" name="TextBox 21">
                  <a:extLst>
                    <a:ext uri="{FF2B5EF4-FFF2-40B4-BE49-F238E27FC236}">
                      <a16:creationId xmlns:a16="http://schemas.microsoft.com/office/drawing/2014/main" id="{600D2C46-486C-7D4D-BE4D-47F9343D36CB}"/>
                    </a:ext>
                  </a:extLst>
                </p:cNvPr>
                <p:cNvSpPr txBox="1"/>
                <p:nvPr/>
              </p:nvSpPr>
              <p:spPr>
                <a:xfrm>
                  <a:off x="7061543" y="3226926"/>
                  <a:ext cx="967107" cy="201543"/>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Health Care</a:t>
                  </a:r>
                </a:p>
              </p:txBody>
            </p:sp>
            <p:sp>
              <p:nvSpPr>
                <p:cNvPr id="23" name="TextBox 22">
                  <a:extLst>
                    <a:ext uri="{FF2B5EF4-FFF2-40B4-BE49-F238E27FC236}">
                      <a16:creationId xmlns:a16="http://schemas.microsoft.com/office/drawing/2014/main" id="{F89C835D-A63C-4446-B442-84600EB4E336}"/>
                    </a:ext>
                  </a:extLst>
                </p:cNvPr>
                <p:cNvSpPr txBox="1"/>
                <p:nvPr/>
              </p:nvSpPr>
              <p:spPr>
                <a:xfrm>
                  <a:off x="4021334" y="3208564"/>
                  <a:ext cx="761297" cy="316709"/>
                </a:xfrm>
                <a:prstGeom prst="rect">
                  <a:avLst/>
                </a:prstGeom>
                <a:noFill/>
              </p:spPr>
              <p:txBody>
                <a:bodyPr wrap="square" rtlCol="0">
                  <a:spAutoFit/>
                </a:bodyPr>
                <a:lstStyle/>
                <a:p>
                  <a:pPr algn="ctr"/>
                  <a:r>
                    <a:rPr lang="en-US" sz="800" b="1">
                      <a:solidFill>
                        <a:schemeClr val="bg1"/>
                      </a:solidFill>
                      <a:latin typeface="Arial" panose="020B0604020202020204" pitchFamily="34" charset="0"/>
                      <a:cs typeface="Arial" panose="020B0604020202020204" pitchFamily="34" charset="0"/>
                    </a:rPr>
                    <a:t>Family</a:t>
                  </a:r>
                </a:p>
                <a:p>
                  <a:pPr algn="ctr"/>
                  <a:r>
                    <a:rPr lang="en-US" sz="800" b="1">
                      <a:solidFill>
                        <a:schemeClr val="bg1"/>
                      </a:solidFill>
                      <a:latin typeface="Arial" panose="020B0604020202020204" pitchFamily="34" charset="0"/>
                      <a:cs typeface="Arial" panose="020B0604020202020204" pitchFamily="34" charset="0"/>
                    </a:rPr>
                    <a:t>Crisis</a:t>
                  </a:r>
                </a:p>
              </p:txBody>
            </p:sp>
          </p:grpSp>
        </p:grpSp>
      </p:grpSp>
      <p:sp>
        <p:nvSpPr>
          <p:cNvPr id="66" name="Title 1">
            <a:extLst>
              <a:ext uri="{FF2B5EF4-FFF2-40B4-BE49-F238E27FC236}">
                <a16:creationId xmlns:a16="http://schemas.microsoft.com/office/drawing/2014/main" id="{42598AD8-C9BA-544E-AD5F-41C2010C8BD6}"/>
              </a:ext>
            </a:extLst>
          </p:cNvPr>
          <p:cNvSpPr>
            <a:spLocks noGrp="1"/>
          </p:cNvSpPr>
          <p:nvPr>
            <p:ph type="title"/>
          </p:nvPr>
        </p:nvSpPr>
        <p:spPr>
          <a:xfrm>
            <a:off x="838201" y="509479"/>
            <a:ext cx="5881612" cy="1500251"/>
          </a:xfrm>
        </p:spPr>
        <p:txBody>
          <a:bodyPr anchor="ctr">
            <a:noAutofit/>
          </a:bodyPr>
          <a:lstStyle/>
          <a:p>
            <a:r>
              <a:rPr lang="en-US" sz="3600" dirty="0">
                <a:latin typeface="Arial"/>
              </a:rPr>
              <a:t>…to </a:t>
            </a:r>
            <a:r>
              <a:rPr lang="en-US" sz="3600" i="1" dirty="0">
                <a:latin typeface="Arial"/>
              </a:rPr>
              <a:t>quality</a:t>
            </a:r>
            <a:r>
              <a:rPr lang="en-US" sz="3600" dirty="0">
                <a:latin typeface="Arial"/>
              </a:rPr>
              <a:t> experiences in every setting…</a:t>
            </a:r>
            <a:endParaRPr lang="en-US" sz="3500" dirty="0">
              <a:latin typeface="Arial"/>
            </a:endParaRPr>
          </a:p>
        </p:txBody>
      </p:sp>
      <p:sp>
        <p:nvSpPr>
          <p:cNvPr id="67" name="Content Placeholder 2">
            <a:extLst>
              <a:ext uri="{FF2B5EF4-FFF2-40B4-BE49-F238E27FC236}">
                <a16:creationId xmlns:a16="http://schemas.microsoft.com/office/drawing/2014/main" id="{745B7926-B906-C04F-8966-CAD68ACE30E9}"/>
              </a:ext>
            </a:extLst>
          </p:cNvPr>
          <p:cNvSpPr>
            <a:spLocks noGrp="1"/>
          </p:cNvSpPr>
          <p:nvPr>
            <p:ph sz="half" idx="1"/>
          </p:nvPr>
        </p:nvSpPr>
        <p:spPr>
          <a:xfrm>
            <a:off x="838201" y="1854675"/>
            <a:ext cx="5156603" cy="4363806"/>
          </a:xfrm>
        </p:spPr>
        <p:txBody>
          <a:bodyPr vert="horz" lIns="91440" tIns="45720" rIns="91440" bIns="45720" rtlCol="0" anchor="t">
            <a:noAutofit/>
          </a:bodyPr>
          <a:lstStyle/>
          <a:p>
            <a:pPr marL="0" indent="0">
              <a:lnSpc>
                <a:spcPct val="100000"/>
              </a:lnSpc>
              <a:spcBef>
                <a:spcPts val="0"/>
              </a:spcBef>
              <a:spcAft>
                <a:spcPts val="1600"/>
              </a:spcAft>
              <a:buNone/>
            </a:pPr>
            <a:r>
              <a:rPr lang="en-US" sz="2400" dirty="0">
                <a:latin typeface="Arial"/>
                <a:cs typeface="Arial"/>
              </a:rPr>
              <a:t>Children and families seek services from professional service providers in various settings, including:</a:t>
            </a:r>
          </a:p>
          <a:p>
            <a:pPr>
              <a:lnSpc>
                <a:spcPct val="100000"/>
              </a:lnSpc>
              <a:spcBef>
                <a:spcPts val="0"/>
              </a:spcBef>
              <a:spcAft>
                <a:spcPts val="1600"/>
              </a:spcAft>
            </a:pPr>
            <a:r>
              <a:rPr lang="en-US" sz="2400" dirty="0">
                <a:latin typeface="Arial"/>
                <a:cs typeface="Arial"/>
              </a:rPr>
              <a:t>Home-based child care</a:t>
            </a:r>
          </a:p>
          <a:p>
            <a:pPr>
              <a:lnSpc>
                <a:spcPct val="100000"/>
              </a:lnSpc>
              <a:spcBef>
                <a:spcPts val="0"/>
              </a:spcBef>
              <a:spcAft>
                <a:spcPts val="1600"/>
              </a:spcAft>
            </a:pPr>
            <a:r>
              <a:rPr lang="en-US" sz="2400" dirty="0">
                <a:latin typeface="Arial"/>
                <a:cs typeface="Arial"/>
              </a:rPr>
              <a:t>Center-based early education</a:t>
            </a:r>
          </a:p>
          <a:p>
            <a:pPr>
              <a:lnSpc>
                <a:spcPct val="100000"/>
              </a:lnSpc>
              <a:spcBef>
                <a:spcPts val="0"/>
              </a:spcBef>
              <a:spcAft>
                <a:spcPts val="1600"/>
              </a:spcAft>
            </a:pPr>
            <a:r>
              <a:rPr lang="en-US" sz="2400" dirty="0">
                <a:latin typeface="Arial"/>
                <a:cs typeface="Arial"/>
              </a:rPr>
              <a:t>School-based early education</a:t>
            </a:r>
            <a:br>
              <a:rPr lang="en-US" sz="2400" dirty="0">
                <a:latin typeface="Arial"/>
                <a:cs typeface="Arial"/>
              </a:rPr>
            </a:br>
            <a:r>
              <a:rPr lang="en-US" sz="2400" dirty="0">
                <a:latin typeface="Arial"/>
                <a:cs typeface="Arial"/>
              </a:rPr>
              <a:t>(PreK through Grade 3)</a:t>
            </a:r>
          </a:p>
          <a:p>
            <a:pPr>
              <a:lnSpc>
                <a:spcPct val="100000"/>
              </a:lnSpc>
              <a:spcBef>
                <a:spcPts val="0"/>
              </a:spcBef>
              <a:spcAft>
                <a:spcPts val="1600"/>
              </a:spcAft>
            </a:pPr>
            <a:r>
              <a:rPr lang="en-US" sz="2400" dirty="0">
                <a:latin typeface="Arial"/>
                <a:cs typeface="Arial"/>
              </a:rPr>
              <a:t>Health care</a:t>
            </a:r>
          </a:p>
          <a:p>
            <a:pPr>
              <a:lnSpc>
                <a:spcPct val="100000"/>
              </a:lnSpc>
              <a:spcBef>
                <a:spcPts val="0"/>
              </a:spcBef>
              <a:spcAft>
                <a:spcPts val="1600"/>
              </a:spcAft>
            </a:pPr>
            <a:r>
              <a:rPr lang="en-US" sz="2400" dirty="0">
                <a:latin typeface="Arial"/>
                <a:cs typeface="Arial"/>
              </a:rPr>
              <a:t>Social services</a:t>
            </a:r>
          </a:p>
        </p:txBody>
      </p:sp>
    </p:spTree>
    <p:extLst>
      <p:ext uri="{BB962C8B-B14F-4D97-AF65-F5344CB8AC3E}">
        <p14:creationId xmlns:p14="http://schemas.microsoft.com/office/powerpoint/2010/main" val="133501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3D78CDB-1994-444C-97E0-2DDDFBE1F30F}"/>
              </a:ext>
            </a:extLst>
          </p:cNvPr>
          <p:cNvSpPr>
            <a:spLocks noGrp="1"/>
          </p:cNvSpPr>
          <p:nvPr>
            <p:ph type="title"/>
          </p:nvPr>
        </p:nvSpPr>
        <p:spPr>
          <a:xfrm>
            <a:off x="838200" y="668322"/>
            <a:ext cx="5984487" cy="1280795"/>
          </a:xfrm>
        </p:spPr>
        <p:txBody>
          <a:bodyPr anchor="ctr">
            <a:normAutofit/>
          </a:bodyPr>
          <a:lstStyle/>
          <a:p>
            <a:r>
              <a:rPr lang="en-US" sz="3500">
                <a:latin typeface="Arial"/>
              </a:rPr>
              <a:t>…requires </a:t>
            </a:r>
            <a:r>
              <a:rPr lang="en-US" sz="3500" i="1">
                <a:latin typeface="Arial"/>
              </a:rPr>
              <a:t>collaboration</a:t>
            </a:r>
            <a:r>
              <a:rPr lang="en-US" sz="3500">
                <a:latin typeface="Arial"/>
              </a:rPr>
              <a:t> across every community…</a:t>
            </a:r>
          </a:p>
        </p:txBody>
      </p:sp>
      <p:sp>
        <p:nvSpPr>
          <p:cNvPr id="10" name="Content Placeholder 2">
            <a:extLst>
              <a:ext uri="{FF2B5EF4-FFF2-40B4-BE49-F238E27FC236}">
                <a16:creationId xmlns:a16="http://schemas.microsoft.com/office/drawing/2014/main" id="{4C1E3040-107D-8647-B0CA-204DC6DC571E}"/>
              </a:ext>
            </a:extLst>
          </p:cNvPr>
          <p:cNvSpPr>
            <a:spLocks noGrp="1"/>
          </p:cNvSpPr>
          <p:nvPr>
            <p:ph sz="half" idx="1"/>
          </p:nvPr>
        </p:nvSpPr>
        <p:spPr>
          <a:xfrm>
            <a:off x="849458" y="1959210"/>
            <a:ext cx="5181600" cy="4351338"/>
          </a:xfrm>
        </p:spPr>
        <p:txBody>
          <a:bodyPr vert="horz" lIns="91440" tIns="45720" rIns="91440" bIns="45720" rtlCol="0" anchor="t">
            <a:normAutofit/>
          </a:bodyPr>
          <a:lstStyle/>
          <a:p>
            <a:pPr marL="0" indent="0">
              <a:lnSpc>
                <a:spcPct val="100000"/>
              </a:lnSpc>
              <a:spcBef>
                <a:spcPts val="0"/>
              </a:spcBef>
              <a:spcAft>
                <a:spcPts val="1600"/>
              </a:spcAft>
              <a:buNone/>
            </a:pPr>
            <a:r>
              <a:rPr lang="en-US" sz="2400" b="0" dirty="0">
                <a:latin typeface="Arial"/>
                <a:cs typeface="Arial"/>
              </a:rPr>
              <a:t>Everyone has a role in ensuring access to quality early childhood services, including:</a:t>
            </a:r>
            <a:endParaRPr lang="en-US" sz="2400" dirty="0">
              <a:latin typeface="Arial"/>
              <a:cs typeface="Arial"/>
            </a:endParaRPr>
          </a:p>
          <a:p>
            <a:pPr>
              <a:lnSpc>
                <a:spcPct val="100000"/>
              </a:lnSpc>
              <a:spcBef>
                <a:spcPts val="0"/>
              </a:spcBef>
              <a:spcAft>
                <a:spcPts val="1600"/>
              </a:spcAft>
            </a:pPr>
            <a:r>
              <a:rPr lang="en-US" sz="2400" dirty="0">
                <a:latin typeface="Arial"/>
                <a:cs typeface="Arial"/>
              </a:rPr>
              <a:t>Community leaders</a:t>
            </a:r>
          </a:p>
          <a:p>
            <a:pPr>
              <a:lnSpc>
                <a:spcPct val="100000"/>
              </a:lnSpc>
              <a:spcBef>
                <a:spcPts val="0"/>
              </a:spcBef>
              <a:spcAft>
                <a:spcPts val="1600"/>
              </a:spcAft>
            </a:pPr>
            <a:r>
              <a:rPr lang="en-US" sz="2400" dirty="0">
                <a:latin typeface="Arial"/>
                <a:cs typeface="Arial"/>
              </a:rPr>
              <a:t>School personnel</a:t>
            </a:r>
          </a:p>
          <a:p>
            <a:pPr>
              <a:lnSpc>
                <a:spcPct val="100000"/>
              </a:lnSpc>
              <a:spcBef>
                <a:spcPts val="0"/>
              </a:spcBef>
              <a:spcAft>
                <a:spcPts val="1600"/>
              </a:spcAft>
            </a:pPr>
            <a:r>
              <a:rPr lang="en-US" sz="2400" dirty="0">
                <a:latin typeface="Arial"/>
                <a:cs typeface="Arial"/>
              </a:rPr>
              <a:t>Business leaders</a:t>
            </a:r>
          </a:p>
          <a:p>
            <a:pPr>
              <a:lnSpc>
                <a:spcPct val="100000"/>
              </a:lnSpc>
              <a:spcBef>
                <a:spcPts val="0"/>
              </a:spcBef>
              <a:spcAft>
                <a:spcPts val="1600"/>
              </a:spcAft>
            </a:pPr>
            <a:r>
              <a:rPr lang="en-US" sz="2400" dirty="0">
                <a:latin typeface="Arial"/>
                <a:cs typeface="Arial"/>
              </a:rPr>
              <a:t>Nonprofit leaders</a:t>
            </a:r>
          </a:p>
          <a:p>
            <a:pPr>
              <a:lnSpc>
                <a:spcPct val="100000"/>
              </a:lnSpc>
              <a:spcBef>
                <a:spcPts val="0"/>
              </a:spcBef>
              <a:spcAft>
                <a:spcPts val="1600"/>
              </a:spcAft>
            </a:pPr>
            <a:r>
              <a:rPr lang="en-US" sz="2400" dirty="0">
                <a:latin typeface="Arial"/>
                <a:cs typeface="Arial"/>
              </a:rPr>
              <a:t>Elected officials</a:t>
            </a:r>
          </a:p>
        </p:txBody>
      </p:sp>
      <p:grpSp>
        <p:nvGrpSpPr>
          <p:cNvPr id="12" name="Group 11">
            <a:extLst>
              <a:ext uri="{FF2B5EF4-FFF2-40B4-BE49-F238E27FC236}">
                <a16:creationId xmlns:a16="http://schemas.microsoft.com/office/drawing/2014/main" id="{1A006A58-2CAD-C546-A1FF-B5A7997458F6}"/>
              </a:ext>
            </a:extLst>
          </p:cNvPr>
          <p:cNvGrpSpPr/>
          <p:nvPr/>
        </p:nvGrpSpPr>
        <p:grpSpPr>
          <a:xfrm>
            <a:off x="6451961" y="668322"/>
            <a:ext cx="5124796" cy="5248925"/>
            <a:chOff x="3440005" y="750480"/>
            <a:chExt cx="5124796" cy="5248925"/>
          </a:xfrm>
        </p:grpSpPr>
        <p:sp>
          <p:nvSpPr>
            <p:cNvPr id="13" name="Oval 12">
              <a:extLst>
                <a:ext uri="{FF2B5EF4-FFF2-40B4-BE49-F238E27FC236}">
                  <a16:creationId xmlns:a16="http://schemas.microsoft.com/office/drawing/2014/main" id="{FEEDDCFA-35E3-6642-82CC-2E720689E95D}"/>
                </a:ext>
              </a:extLst>
            </p:cNvPr>
            <p:cNvSpPr>
              <a:spLocks noChangeAspect="1"/>
            </p:cNvSpPr>
            <p:nvPr/>
          </p:nvSpPr>
          <p:spPr>
            <a:xfrm>
              <a:off x="3440005" y="750480"/>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TextBox 13">
              <a:extLst>
                <a:ext uri="{FF2B5EF4-FFF2-40B4-BE49-F238E27FC236}">
                  <a16:creationId xmlns:a16="http://schemas.microsoft.com/office/drawing/2014/main" id="{B5C596AF-C8C4-4B42-828F-CC9C517D54C0}"/>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15" name="Oval 14">
              <a:extLst>
                <a:ext uri="{FF2B5EF4-FFF2-40B4-BE49-F238E27FC236}">
                  <a16:creationId xmlns:a16="http://schemas.microsoft.com/office/drawing/2014/main" id="{79B7695C-20F3-2C4C-96D8-B0B8E4FAB1FD}"/>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TextBox 15">
              <a:extLst>
                <a:ext uri="{FF2B5EF4-FFF2-40B4-BE49-F238E27FC236}">
                  <a16:creationId xmlns:a16="http://schemas.microsoft.com/office/drawing/2014/main" id="{5954280F-55E1-4848-B192-8CA5F2B5EEB6}"/>
                </a:ext>
              </a:extLst>
            </p:cNvPr>
            <p:cNvSpPr txBox="1"/>
            <p:nvPr/>
          </p:nvSpPr>
          <p:spPr>
            <a:xfrm rot="16393025">
              <a:off x="3648183" y="1286732"/>
              <a:ext cx="4685473" cy="4739873"/>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7" name="Group 16">
              <a:extLst>
                <a:ext uri="{FF2B5EF4-FFF2-40B4-BE49-F238E27FC236}">
                  <a16:creationId xmlns:a16="http://schemas.microsoft.com/office/drawing/2014/main" id="{A97B771D-1687-154B-96D3-CDA92EA5AD2E}"/>
                </a:ext>
              </a:extLst>
            </p:cNvPr>
            <p:cNvGrpSpPr/>
            <p:nvPr/>
          </p:nvGrpSpPr>
          <p:grpSpPr>
            <a:xfrm>
              <a:off x="3928454" y="1309708"/>
              <a:ext cx="4114290" cy="4120996"/>
              <a:chOff x="3928454" y="1282276"/>
              <a:chExt cx="4114290" cy="4120996"/>
            </a:xfrm>
          </p:grpSpPr>
          <p:grpSp>
            <p:nvGrpSpPr>
              <p:cNvPr id="18" name="Group 17">
                <a:extLst>
                  <a:ext uri="{FF2B5EF4-FFF2-40B4-BE49-F238E27FC236}">
                    <a16:creationId xmlns:a16="http://schemas.microsoft.com/office/drawing/2014/main" id="{3B8707DF-423F-0148-A03A-E40712C75BC2}"/>
                  </a:ext>
                </a:extLst>
              </p:cNvPr>
              <p:cNvGrpSpPr/>
              <p:nvPr/>
            </p:nvGrpSpPr>
            <p:grpSpPr>
              <a:xfrm>
                <a:off x="3928454" y="1282276"/>
                <a:ext cx="4114290" cy="4120996"/>
                <a:chOff x="3928454" y="1282276"/>
                <a:chExt cx="4114290" cy="4120996"/>
              </a:xfrm>
            </p:grpSpPr>
            <p:sp>
              <p:nvSpPr>
                <p:cNvPr id="32" name="Oval 31">
                  <a:extLst>
                    <a:ext uri="{FF2B5EF4-FFF2-40B4-BE49-F238E27FC236}">
                      <a16:creationId xmlns:a16="http://schemas.microsoft.com/office/drawing/2014/main" id="{C44DA1B9-04AE-6241-890F-46DAD58BC40C}"/>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3" name="Group 32">
                  <a:extLst>
                    <a:ext uri="{FF2B5EF4-FFF2-40B4-BE49-F238E27FC236}">
                      <a16:creationId xmlns:a16="http://schemas.microsoft.com/office/drawing/2014/main" id="{E9874CF9-BAEC-4B48-8043-12A45452F072}"/>
                    </a:ext>
                  </a:extLst>
                </p:cNvPr>
                <p:cNvGrpSpPr/>
                <p:nvPr/>
              </p:nvGrpSpPr>
              <p:grpSpPr>
                <a:xfrm>
                  <a:off x="3928454" y="1282276"/>
                  <a:ext cx="4114290" cy="4120996"/>
                  <a:chOff x="3312081" y="358353"/>
                  <a:chExt cx="5994578" cy="6004347"/>
                </a:xfrm>
              </p:grpSpPr>
              <p:grpSp>
                <p:nvGrpSpPr>
                  <p:cNvPr id="35" name="Group 34">
                    <a:extLst>
                      <a:ext uri="{FF2B5EF4-FFF2-40B4-BE49-F238E27FC236}">
                        <a16:creationId xmlns:a16="http://schemas.microsoft.com/office/drawing/2014/main" id="{77BEB659-8173-1C4A-A8F8-79F714978C2B}"/>
                      </a:ext>
                    </a:extLst>
                  </p:cNvPr>
                  <p:cNvGrpSpPr/>
                  <p:nvPr/>
                </p:nvGrpSpPr>
                <p:grpSpPr>
                  <a:xfrm>
                    <a:off x="6672221" y="710678"/>
                    <a:ext cx="1524000" cy="1663700"/>
                    <a:chOff x="6588087" y="365674"/>
                    <a:chExt cx="1524000" cy="1663700"/>
                  </a:xfrm>
                </p:grpSpPr>
                <p:pic>
                  <p:nvPicPr>
                    <p:cNvPr id="69" name="Graphic 68">
                      <a:extLst>
                        <a:ext uri="{FF2B5EF4-FFF2-40B4-BE49-F238E27FC236}">
                          <a16:creationId xmlns:a16="http://schemas.microsoft.com/office/drawing/2014/main" id="{98C85455-79B2-9442-929F-F12CD31812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70" name="Graphic 69">
                      <a:extLst>
                        <a:ext uri="{FF2B5EF4-FFF2-40B4-BE49-F238E27FC236}">
                          <a16:creationId xmlns:a16="http://schemas.microsoft.com/office/drawing/2014/main" id="{BA85F283-1712-1041-A2A7-CC261C0679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36" name="Group 35">
                    <a:extLst>
                      <a:ext uri="{FF2B5EF4-FFF2-40B4-BE49-F238E27FC236}">
                        <a16:creationId xmlns:a16="http://schemas.microsoft.com/office/drawing/2014/main" id="{948D0FCC-7392-CC44-9215-46246AEB55E9}"/>
                      </a:ext>
                    </a:extLst>
                  </p:cNvPr>
                  <p:cNvGrpSpPr/>
                  <p:nvPr/>
                </p:nvGrpSpPr>
                <p:grpSpPr>
                  <a:xfrm>
                    <a:off x="7228272" y="1463251"/>
                    <a:ext cx="1689100" cy="1562100"/>
                    <a:chOff x="7133066" y="1057778"/>
                    <a:chExt cx="1689100" cy="1562100"/>
                  </a:xfrm>
                </p:grpSpPr>
                <p:pic>
                  <p:nvPicPr>
                    <p:cNvPr id="67" name="Graphic 66">
                      <a:extLst>
                        <a:ext uri="{FF2B5EF4-FFF2-40B4-BE49-F238E27FC236}">
                          <a16:creationId xmlns:a16="http://schemas.microsoft.com/office/drawing/2014/main" id="{38822F86-ECAE-5C41-88E7-6D40834C76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8" name="Graphic 67">
                      <a:extLst>
                        <a:ext uri="{FF2B5EF4-FFF2-40B4-BE49-F238E27FC236}">
                          <a16:creationId xmlns:a16="http://schemas.microsoft.com/office/drawing/2014/main" id="{1476BB40-5C4D-BE4F-B803-9234D6703A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37" name="Group 36">
                    <a:extLst>
                      <a:ext uri="{FF2B5EF4-FFF2-40B4-BE49-F238E27FC236}">
                        <a16:creationId xmlns:a16="http://schemas.microsoft.com/office/drawing/2014/main" id="{E20D792A-938A-B847-9C3A-121E7053D2DC}"/>
                      </a:ext>
                    </a:extLst>
                  </p:cNvPr>
                  <p:cNvGrpSpPr/>
                  <p:nvPr/>
                </p:nvGrpSpPr>
                <p:grpSpPr>
                  <a:xfrm>
                    <a:off x="7262221" y="3687573"/>
                    <a:ext cx="1676400" cy="1562100"/>
                    <a:chOff x="7200376" y="3173425"/>
                    <a:chExt cx="1676400" cy="1562100"/>
                  </a:xfrm>
                </p:grpSpPr>
                <p:pic>
                  <p:nvPicPr>
                    <p:cNvPr id="65" name="Graphic 64">
                      <a:extLst>
                        <a:ext uri="{FF2B5EF4-FFF2-40B4-BE49-F238E27FC236}">
                          <a16:creationId xmlns:a16="http://schemas.microsoft.com/office/drawing/2014/main" id="{B3020191-7233-E34E-AE24-483862DBD9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66" name="Graphic 65">
                      <a:extLst>
                        <a:ext uri="{FF2B5EF4-FFF2-40B4-BE49-F238E27FC236}">
                          <a16:creationId xmlns:a16="http://schemas.microsoft.com/office/drawing/2014/main" id="{8D0F4A4E-610A-DC42-933D-B7A4DFEEEE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8" name="Group 37">
                    <a:extLst>
                      <a:ext uri="{FF2B5EF4-FFF2-40B4-BE49-F238E27FC236}">
                        <a16:creationId xmlns:a16="http://schemas.microsoft.com/office/drawing/2014/main" id="{1BAEFE47-9554-1744-8EE3-F09E7F0C8DDD}"/>
                      </a:ext>
                    </a:extLst>
                  </p:cNvPr>
                  <p:cNvGrpSpPr/>
                  <p:nvPr/>
                </p:nvGrpSpPr>
                <p:grpSpPr>
                  <a:xfrm>
                    <a:off x="6638995" y="4315258"/>
                    <a:ext cx="1549400" cy="1651000"/>
                    <a:chOff x="6629400" y="3751970"/>
                    <a:chExt cx="1549400" cy="1651000"/>
                  </a:xfrm>
                </p:grpSpPr>
                <p:pic>
                  <p:nvPicPr>
                    <p:cNvPr id="63" name="Graphic 62">
                      <a:extLst>
                        <a:ext uri="{FF2B5EF4-FFF2-40B4-BE49-F238E27FC236}">
                          <a16:creationId xmlns:a16="http://schemas.microsoft.com/office/drawing/2014/main" id="{6747CDA9-EF21-374E-9099-9F7C647B0B7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64" name="Graphic 63">
                      <a:extLst>
                        <a:ext uri="{FF2B5EF4-FFF2-40B4-BE49-F238E27FC236}">
                          <a16:creationId xmlns:a16="http://schemas.microsoft.com/office/drawing/2014/main" id="{6BECB512-0D5E-8741-873B-87A4DF94950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9" name="Group 38">
                    <a:extLst>
                      <a:ext uri="{FF2B5EF4-FFF2-40B4-BE49-F238E27FC236}">
                        <a16:creationId xmlns:a16="http://schemas.microsoft.com/office/drawing/2014/main" id="{B8BE401A-7085-3149-B151-4D4EEA8ECE50}"/>
                      </a:ext>
                    </a:extLst>
                  </p:cNvPr>
                  <p:cNvGrpSpPr/>
                  <p:nvPr/>
                </p:nvGrpSpPr>
                <p:grpSpPr>
                  <a:xfrm>
                    <a:off x="5621270" y="358353"/>
                    <a:ext cx="1371600" cy="1752600"/>
                    <a:chOff x="5603914" y="0"/>
                    <a:chExt cx="1371600" cy="1752600"/>
                  </a:xfrm>
                </p:grpSpPr>
                <p:pic>
                  <p:nvPicPr>
                    <p:cNvPr id="61" name="Graphic 60">
                      <a:extLst>
                        <a:ext uri="{FF2B5EF4-FFF2-40B4-BE49-F238E27FC236}">
                          <a16:creationId xmlns:a16="http://schemas.microsoft.com/office/drawing/2014/main" id="{6B411759-7530-AC40-8295-EA45775842A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62" name="Graphic 61">
                      <a:extLst>
                        <a:ext uri="{FF2B5EF4-FFF2-40B4-BE49-F238E27FC236}">
                          <a16:creationId xmlns:a16="http://schemas.microsoft.com/office/drawing/2014/main" id="{6B32701C-7B7A-214C-B528-086EAC72202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40" name="Group 39">
                    <a:extLst>
                      <a:ext uri="{FF2B5EF4-FFF2-40B4-BE49-F238E27FC236}">
                        <a16:creationId xmlns:a16="http://schemas.microsoft.com/office/drawing/2014/main" id="{6ADE2F37-3770-824A-A228-1F8604E74CBD}"/>
                      </a:ext>
                    </a:extLst>
                  </p:cNvPr>
                  <p:cNvGrpSpPr/>
                  <p:nvPr/>
                </p:nvGrpSpPr>
                <p:grpSpPr>
                  <a:xfrm>
                    <a:off x="5621270" y="4610100"/>
                    <a:ext cx="1358900" cy="1752600"/>
                    <a:chOff x="5664200" y="4038374"/>
                    <a:chExt cx="1358900" cy="1752600"/>
                  </a:xfrm>
                </p:grpSpPr>
                <p:pic>
                  <p:nvPicPr>
                    <p:cNvPr id="59" name="Graphic 58">
                      <a:extLst>
                        <a:ext uri="{FF2B5EF4-FFF2-40B4-BE49-F238E27FC236}">
                          <a16:creationId xmlns:a16="http://schemas.microsoft.com/office/drawing/2014/main" id="{1C57822D-E864-9048-806F-B1EBCEB64EC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60" name="Graphic 59">
                      <a:extLst>
                        <a:ext uri="{FF2B5EF4-FFF2-40B4-BE49-F238E27FC236}">
                          <a16:creationId xmlns:a16="http://schemas.microsoft.com/office/drawing/2014/main" id="{611F3323-CAD8-0443-AD93-55C53CCDCBB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41" name="Group 40">
                    <a:extLst>
                      <a:ext uri="{FF2B5EF4-FFF2-40B4-BE49-F238E27FC236}">
                        <a16:creationId xmlns:a16="http://schemas.microsoft.com/office/drawing/2014/main" id="{4C9277CC-AACB-6E40-8734-93B5324DEEDD}"/>
                      </a:ext>
                    </a:extLst>
                  </p:cNvPr>
                  <p:cNvGrpSpPr/>
                  <p:nvPr/>
                </p:nvGrpSpPr>
                <p:grpSpPr>
                  <a:xfrm>
                    <a:off x="4422414" y="4315258"/>
                    <a:ext cx="1524000" cy="1651000"/>
                    <a:chOff x="4508500" y="3741307"/>
                    <a:chExt cx="1524000" cy="1651000"/>
                  </a:xfrm>
                </p:grpSpPr>
                <p:pic>
                  <p:nvPicPr>
                    <p:cNvPr id="57" name="Graphic 56">
                      <a:extLst>
                        <a:ext uri="{FF2B5EF4-FFF2-40B4-BE49-F238E27FC236}">
                          <a16:creationId xmlns:a16="http://schemas.microsoft.com/office/drawing/2014/main" id="{F5792C9C-D090-D647-9508-03B3C723062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8" name="Graphic 57">
                      <a:extLst>
                        <a:ext uri="{FF2B5EF4-FFF2-40B4-BE49-F238E27FC236}">
                          <a16:creationId xmlns:a16="http://schemas.microsoft.com/office/drawing/2014/main" id="{B3467222-F8A8-984F-945F-F0910AC2A3F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42" name="Group 41">
                    <a:extLst>
                      <a:ext uri="{FF2B5EF4-FFF2-40B4-BE49-F238E27FC236}">
                        <a16:creationId xmlns:a16="http://schemas.microsoft.com/office/drawing/2014/main" id="{CEC46293-B6C4-7F49-B023-A3CE80CFF532}"/>
                      </a:ext>
                    </a:extLst>
                  </p:cNvPr>
                  <p:cNvGrpSpPr/>
                  <p:nvPr/>
                </p:nvGrpSpPr>
                <p:grpSpPr>
                  <a:xfrm>
                    <a:off x="3691503" y="3719323"/>
                    <a:ext cx="1651000" cy="1498600"/>
                    <a:chOff x="3835924" y="3189602"/>
                    <a:chExt cx="1651000" cy="1498600"/>
                  </a:xfrm>
                </p:grpSpPr>
                <p:pic>
                  <p:nvPicPr>
                    <p:cNvPr id="55" name="Graphic 54">
                      <a:extLst>
                        <a:ext uri="{FF2B5EF4-FFF2-40B4-BE49-F238E27FC236}">
                          <a16:creationId xmlns:a16="http://schemas.microsoft.com/office/drawing/2014/main" id="{BD5C7D87-0AEF-D845-85C1-FF5A9373DF7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56" name="Graphic 55">
                      <a:extLst>
                        <a:ext uri="{FF2B5EF4-FFF2-40B4-BE49-F238E27FC236}">
                          <a16:creationId xmlns:a16="http://schemas.microsoft.com/office/drawing/2014/main" id="{978E9F20-43BB-5A4F-83CB-761BC8CCC64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43" name="Group 42">
                    <a:extLst>
                      <a:ext uri="{FF2B5EF4-FFF2-40B4-BE49-F238E27FC236}">
                        <a16:creationId xmlns:a16="http://schemas.microsoft.com/office/drawing/2014/main" id="{33EC3B5E-8532-6344-B23C-27A1965FAD9D}"/>
                      </a:ext>
                    </a:extLst>
                  </p:cNvPr>
                  <p:cNvGrpSpPr/>
                  <p:nvPr/>
                </p:nvGrpSpPr>
                <p:grpSpPr>
                  <a:xfrm>
                    <a:off x="7592159" y="2680977"/>
                    <a:ext cx="1714500" cy="1371600"/>
                    <a:chOff x="7498826" y="2226832"/>
                    <a:chExt cx="1714500" cy="1371600"/>
                  </a:xfrm>
                </p:grpSpPr>
                <p:pic>
                  <p:nvPicPr>
                    <p:cNvPr id="53" name="Graphic 52">
                      <a:extLst>
                        <a:ext uri="{FF2B5EF4-FFF2-40B4-BE49-F238E27FC236}">
                          <a16:creationId xmlns:a16="http://schemas.microsoft.com/office/drawing/2014/main" id="{5568F492-ADF9-7548-9607-8FE3AA3002E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54" name="Graphic 53">
                      <a:extLst>
                        <a:ext uri="{FF2B5EF4-FFF2-40B4-BE49-F238E27FC236}">
                          <a16:creationId xmlns:a16="http://schemas.microsoft.com/office/drawing/2014/main" id="{F2E86533-3C87-C948-81C5-7C3E1A3C123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44" name="Group 43">
                    <a:extLst>
                      <a:ext uri="{FF2B5EF4-FFF2-40B4-BE49-F238E27FC236}">
                        <a16:creationId xmlns:a16="http://schemas.microsoft.com/office/drawing/2014/main" id="{906D99B3-B61C-E34A-BA9C-459F90FF156F}"/>
                      </a:ext>
                    </a:extLst>
                  </p:cNvPr>
                  <p:cNvGrpSpPr/>
                  <p:nvPr/>
                </p:nvGrpSpPr>
                <p:grpSpPr>
                  <a:xfrm>
                    <a:off x="3312081" y="2689692"/>
                    <a:ext cx="1748119" cy="1371600"/>
                    <a:chOff x="3448050" y="2226832"/>
                    <a:chExt cx="1748119" cy="1371600"/>
                  </a:xfrm>
                </p:grpSpPr>
                <p:pic>
                  <p:nvPicPr>
                    <p:cNvPr id="51" name="Graphic 50">
                      <a:extLst>
                        <a:ext uri="{FF2B5EF4-FFF2-40B4-BE49-F238E27FC236}">
                          <a16:creationId xmlns:a16="http://schemas.microsoft.com/office/drawing/2014/main" id="{6B42AD99-02B5-DB48-8132-8F64B3B4668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52" name="Graphic 51">
                      <a:extLst>
                        <a:ext uri="{FF2B5EF4-FFF2-40B4-BE49-F238E27FC236}">
                          <a16:creationId xmlns:a16="http://schemas.microsoft.com/office/drawing/2014/main" id="{DACD420F-2C5D-D640-BC0B-D0B8413C7D4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45" name="Group 44">
                    <a:extLst>
                      <a:ext uri="{FF2B5EF4-FFF2-40B4-BE49-F238E27FC236}">
                        <a16:creationId xmlns:a16="http://schemas.microsoft.com/office/drawing/2014/main" id="{CDEF76BE-F03F-8746-9CB1-9427A394D5DA}"/>
                      </a:ext>
                    </a:extLst>
                  </p:cNvPr>
                  <p:cNvGrpSpPr/>
                  <p:nvPr/>
                </p:nvGrpSpPr>
                <p:grpSpPr>
                  <a:xfrm>
                    <a:off x="3691180" y="1498250"/>
                    <a:ext cx="1663700" cy="1485900"/>
                    <a:chOff x="3790950" y="1114425"/>
                    <a:chExt cx="1663700" cy="1485900"/>
                  </a:xfrm>
                </p:grpSpPr>
                <p:pic>
                  <p:nvPicPr>
                    <p:cNvPr id="49" name="Graphic 48">
                      <a:extLst>
                        <a:ext uri="{FF2B5EF4-FFF2-40B4-BE49-F238E27FC236}">
                          <a16:creationId xmlns:a16="http://schemas.microsoft.com/office/drawing/2014/main" id="{5A40F5F6-9923-7B47-A64F-76B48B422DC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50" name="Graphic 49">
                      <a:extLst>
                        <a:ext uri="{FF2B5EF4-FFF2-40B4-BE49-F238E27FC236}">
                          <a16:creationId xmlns:a16="http://schemas.microsoft.com/office/drawing/2014/main" id="{4A8F69FB-C797-8A44-9312-5AB927AE84D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46" name="Group 45">
                    <a:extLst>
                      <a:ext uri="{FF2B5EF4-FFF2-40B4-BE49-F238E27FC236}">
                        <a16:creationId xmlns:a16="http://schemas.microsoft.com/office/drawing/2014/main" id="{882A9590-E64C-9945-B8AA-AC616FF355CD}"/>
                      </a:ext>
                    </a:extLst>
                  </p:cNvPr>
                  <p:cNvGrpSpPr/>
                  <p:nvPr/>
                </p:nvGrpSpPr>
                <p:grpSpPr>
                  <a:xfrm>
                    <a:off x="4422414" y="740881"/>
                    <a:ext cx="1524000" cy="1676400"/>
                    <a:chOff x="4470400" y="381000"/>
                    <a:chExt cx="1524000" cy="1676400"/>
                  </a:xfrm>
                </p:grpSpPr>
                <p:pic>
                  <p:nvPicPr>
                    <p:cNvPr id="47" name="Graphic 46">
                      <a:extLst>
                        <a:ext uri="{FF2B5EF4-FFF2-40B4-BE49-F238E27FC236}">
                          <a16:creationId xmlns:a16="http://schemas.microsoft.com/office/drawing/2014/main" id="{4D278EC9-C560-6F48-89FF-6C2EE6047EE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8" name="Graphic 47">
                      <a:extLst>
                        <a:ext uri="{FF2B5EF4-FFF2-40B4-BE49-F238E27FC236}">
                          <a16:creationId xmlns:a16="http://schemas.microsoft.com/office/drawing/2014/main" id="{211B69DE-BA0D-5945-AA82-B3EDD6BC8A0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19" name="Group 18">
                <a:extLst>
                  <a:ext uri="{FF2B5EF4-FFF2-40B4-BE49-F238E27FC236}">
                    <a16:creationId xmlns:a16="http://schemas.microsoft.com/office/drawing/2014/main" id="{B96EDE1F-BAB4-8548-91A6-5D7FC77573A1}"/>
                  </a:ext>
                </a:extLst>
              </p:cNvPr>
              <p:cNvGrpSpPr/>
              <p:nvPr/>
            </p:nvGrpSpPr>
            <p:grpSpPr>
              <a:xfrm>
                <a:off x="4021334" y="1584424"/>
                <a:ext cx="4007316" cy="3407898"/>
                <a:chOff x="4021334" y="1584424"/>
                <a:chExt cx="4007316" cy="3407898"/>
              </a:xfrm>
            </p:grpSpPr>
            <p:sp>
              <p:nvSpPr>
                <p:cNvPr id="20" name="TextBox 19">
                  <a:extLst>
                    <a:ext uri="{FF2B5EF4-FFF2-40B4-BE49-F238E27FC236}">
                      <a16:creationId xmlns:a16="http://schemas.microsoft.com/office/drawing/2014/main" id="{8451497A-07DD-2744-BC1E-0F75F4577E16}"/>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A00A2D2-C2A4-0845-8F1F-7E99A8DDAB67}"/>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D0DA605-93AC-234D-9019-30010E2EF83F}"/>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23" name="TextBox 22">
                  <a:extLst>
                    <a:ext uri="{FF2B5EF4-FFF2-40B4-BE49-F238E27FC236}">
                      <a16:creationId xmlns:a16="http://schemas.microsoft.com/office/drawing/2014/main" id="{97D933C8-E5F7-7544-94AF-69ABA8E40F8F}"/>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24" name="TextBox 23">
                  <a:extLst>
                    <a:ext uri="{FF2B5EF4-FFF2-40B4-BE49-F238E27FC236}">
                      <a16:creationId xmlns:a16="http://schemas.microsoft.com/office/drawing/2014/main" id="{B4ECE8CB-D68D-9F4C-BEDF-90F891926BF8}"/>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25" name="TextBox 24">
                  <a:extLst>
                    <a:ext uri="{FF2B5EF4-FFF2-40B4-BE49-F238E27FC236}">
                      <a16:creationId xmlns:a16="http://schemas.microsoft.com/office/drawing/2014/main" id="{FD44F16C-5F55-ED40-8AF6-36115DE92B5D}"/>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6" name="TextBox 25">
                  <a:extLst>
                    <a:ext uri="{FF2B5EF4-FFF2-40B4-BE49-F238E27FC236}">
                      <a16:creationId xmlns:a16="http://schemas.microsoft.com/office/drawing/2014/main" id="{E43D642C-0BA6-B543-BA1F-9C60FFA9BE47}"/>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7" name="TextBox 26">
                  <a:extLst>
                    <a:ext uri="{FF2B5EF4-FFF2-40B4-BE49-F238E27FC236}">
                      <a16:creationId xmlns:a16="http://schemas.microsoft.com/office/drawing/2014/main" id="{8756AF7C-BA82-8C46-A0F6-B2F3C03F4260}"/>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28" name="TextBox 27">
                  <a:extLst>
                    <a:ext uri="{FF2B5EF4-FFF2-40B4-BE49-F238E27FC236}">
                      <a16:creationId xmlns:a16="http://schemas.microsoft.com/office/drawing/2014/main" id="{984115CB-F1D8-B648-8F1B-6F00AEF8D86C}"/>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29" name="TextBox 28">
                  <a:extLst>
                    <a:ext uri="{FF2B5EF4-FFF2-40B4-BE49-F238E27FC236}">
                      <a16:creationId xmlns:a16="http://schemas.microsoft.com/office/drawing/2014/main" id="{810B6EDE-78AB-4D49-AEE7-190A8F77E5D3}"/>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30" name="TextBox 29">
                  <a:extLst>
                    <a:ext uri="{FF2B5EF4-FFF2-40B4-BE49-F238E27FC236}">
                      <a16:creationId xmlns:a16="http://schemas.microsoft.com/office/drawing/2014/main" id="{3E92BF3A-6F37-0C45-BD0A-385EB69A5CCB}"/>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31" name="TextBox 30">
                  <a:extLst>
                    <a:ext uri="{FF2B5EF4-FFF2-40B4-BE49-F238E27FC236}">
                      <a16:creationId xmlns:a16="http://schemas.microsoft.com/office/drawing/2014/main" id="{BAEBA087-6E2B-E945-B803-AE9A70B7D768}"/>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71" name="Graphic 70">
            <a:extLst>
              <a:ext uri="{FF2B5EF4-FFF2-40B4-BE49-F238E27FC236}">
                <a16:creationId xmlns:a16="http://schemas.microsoft.com/office/drawing/2014/main" id="{4E1358C2-432C-40F5-AF8B-0E80D97EE353}"/>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352190" y="2712909"/>
            <a:ext cx="1321900" cy="1136073"/>
          </a:xfrm>
          <a:prstGeom prst="rect">
            <a:avLst/>
          </a:prstGeom>
        </p:spPr>
      </p:pic>
    </p:spTree>
    <p:extLst>
      <p:ext uri="{BB962C8B-B14F-4D97-AF65-F5344CB8AC3E}">
        <p14:creationId xmlns:p14="http://schemas.microsoft.com/office/powerpoint/2010/main" val="214703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F7CF80-C32D-3948-98DA-27419C4D1EBF}"/>
              </a:ext>
            </a:extLst>
          </p:cNvPr>
          <p:cNvSpPr>
            <a:spLocks noGrp="1"/>
          </p:cNvSpPr>
          <p:nvPr>
            <p:ph type="title"/>
          </p:nvPr>
        </p:nvSpPr>
        <p:spPr>
          <a:xfrm>
            <a:off x="838200" y="365125"/>
            <a:ext cx="6038369" cy="1325563"/>
          </a:xfrm>
        </p:spPr>
        <p:txBody>
          <a:bodyPr anchor="ctr">
            <a:normAutofit/>
          </a:bodyPr>
          <a:lstStyle/>
          <a:p>
            <a:r>
              <a:rPr lang="en-US" sz="4000" dirty="0">
                <a:latin typeface="Arial"/>
                <a:cs typeface="Arial"/>
              </a:rPr>
              <a:t>…and </a:t>
            </a:r>
            <a:r>
              <a:rPr lang="en-US" sz="4000" i="1" dirty="0">
                <a:latin typeface="Arial"/>
                <a:cs typeface="Arial"/>
              </a:rPr>
              <a:t>alignment</a:t>
            </a:r>
            <a:r>
              <a:rPr lang="en-US" sz="4000" dirty="0">
                <a:latin typeface="Arial"/>
                <a:cs typeface="Arial"/>
              </a:rPr>
              <a:t> of systems across the state.</a:t>
            </a:r>
          </a:p>
        </p:txBody>
      </p:sp>
      <p:sp>
        <p:nvSpPr>
          <p:cNvPr id="10" name="Content Placeholder 2">
            <a:extLst>
              <a:ext uri="{FF2B5EF4-FFF2-40B4-BE49-F238E27FC236}">
                <a16:creationId xmlns:a16="http://schemas.microsoft.com/office/drawing/2014/main" id="{23EE44D2-AE21-604F-8C74-7B01B0303AEE}"/>
              </a:ext>
            </a:extLst>
          </p:cNvPr>
          <p:cNvSpPr>
            <a:spLocks noGrp="1"/>
          </p:cNvSpPr>
          <p:nvPr>
            <p:ph sz="half" idx="1"/>
          </p:nvPr>
        </p:nvSpPr>
        <p:spPr>
          <a:xfrm>
            <a:off x="838200" y="1690688"/>
            <a:ext cx="5280976" cy="4486277"/>
          </a:xfrm>
        </p:spPr>
        <p:txBody>
          <a:bodyPr>
            <a:noAutofit/>
          </a:bodyPr>
          <a:lstStyle/>
          <a:p>
            <a:pPr marL="0" indent="0">
              <a:lnSpc>
                <a:spcPct val="100000"/>
              </a:lnSpc>
              <a:spcBef>
                <a:spcPts val="0"/>
              </a:spcBef>
              <a:spcAft>
                <a:spcPts val="1600"/>
              </a:spcAft>
              <a:buNone/>
            </a:pPr>
            <a:r>
              <a:rPr lang="en-US" sz="2400" dirty="0">
                <a:latin typeface="Arial"/>
                <a:cs typeface="Arial"/>
              </a:rPr>
              <a:t>Decisions about statewide policies, funding, and programs involve:</a:t>
            </a:r>
          </a:p>
          <a:p>
            <a:pPr>
              <a:lnSpc>
                <a:spcPct val="100000"/>
              </a:lnSpc>
              <a:spcBef>
                <a:spcPts val="0"/>
              </a:spcBef>
              <a:spcAft>
                <a:spcPts val="1600"/>
              </a:spcAft>
            </a:pPr>
            <a:r>
              <a:rPr lang="en-US" sz="2400" dirty="0">
                <a:latin typeface="Arial"/>
                <a:cs typeface="Arial"/>
              </a:rPr>
              <a:t>State agencies </a:t>
            </a:r>
          </a:p>
          <a:p>
            <a:pPr>
              <a:lnSpc>
                <a:spcPct val="100000"/>
              </a:lnSpc>
              <a:spcBef>
                <a:spcPts val="0"/>
              </a:spcBef>
              <a:spcAft>
                <a:spcPts val="1600"/>
              </a:spcAft>
            </a:pPr>
            <a:r>
              <a:rPr lang="en-US" sz="2400" dirty="0">
                <a:latin typeface="Arial"/>
                <a:cs typeface="Arial"/>
              </a:rPr>
              <a:t>Elected officials</a:t>
            </a:r>
          </a:p>
          <a:p>
            <a:pPr>
              <a:lnSpc>
                <a:spcPct val="100000"/>
              </a:lnSpc>
              <a:spcBef>
                <a:spcPts val="0"/>
              </a:spcBef>
              <a:spcAft>
                <a:spcPts val="1600"/>
              </a:spcAft>
            </a:pPr>
            <a:r>
              <a:rPr lang="en-US" sz="2400" dirty="0">
                <a:latin typeface="Arial"/>
                <a:cs typeface="Arial"/>
              </a:rPr>
              <a:t>Early childhood organizations</a:t>
            </a:r>
          </a:p>
          <a:p>
            <a:pPr>
              <a:lnSpc>
                <a:spcPct val="100000"/>
              </a:lnSpc>
              <a:spcBef>
                <a:spcPts val="0"/>
              </a:spcBef>
              <a:spcAft>
                <a:spcPts val="1600"/>
              </a:spcAft>
            </a:pPr>
            <a:r>
              <a:rPr lang="en-US" sz="2400" dirty="0">
                <a:latin typeface="Arial"/>
                <a:cs typeface="Arial"/>
              </a:rPr>
              <a:t>Statewide programs, policies, and systems </a:t>
            </a:r>
          </a:p>
          <a:p>
            <a:pPr>
              <a:lnSpc>
                <a:spcPct val="100000"/>
              </a:lnSpc>
              <a:spcBef>
                <a:spcPts val="0"/>
              </a:spcBef>
              <a:spcAft>
                <a:spcPts val="1600"/>
              </a:spcAft>
            </a:pPr>
            <a:r>
              <a:rPr lang="en-US" sz="2400" dirty="0">
                <a:latin typeface="Arial"/>
                <a:cs typeface="Arial"/>
              </a:rPr>
              <a:t>Institutions of higher education</a:t>
            </a:r>
          </a:p>
        </p:txBody>
      </p:sp>
      <p:grpSp>
        <p:nvGrpSpPr>
          <p:cNvPr id="11" name="Group 10">
            <a:extLst>
              <a:ext uri="{FF2B5EF4-FFF2-40B4-BE49-F238E27FC236}">
                <a16:creationId xmlns:a16="http://schemas.microsoft.com/office/drawing/2014/main" id="{8256B585-CDE8-884F-8DD3-1A01E7580A2D}"/>
              </a:ext>
            </a:extLst>
          </p:cNvPr>
          <p:cNvGrpSpPr/>
          <p:nvPr/>
        </p:nvGrpSpPr>
        <p:grpSpPr>
          <a:xfrm>
            <a:off x="6172202" y="374269"/>
            <a:ext cx="5684314" cy="5684314"/>
            <a:chOff x="3160246" y="456427"/>
            <a:chExt cx="5684314" cy="5684314"/>
          </a:xfrm>
        </p:grpSpPr>
        <p:sp>
          <p:nvSpPr>
            <p:cNvPr id="12" name="Oval 11">
              <a:extLst>
                <a:ext uri="{FF2B5EF4-FFF2-40B4-BE49-F238E27FC236}">
                  <a16:creationId xmlns:a16="http://schemas.microsoft.com/office/drawing/2014/main" id="{17601288-C759-854D-B373-25052B2EA577}"/>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TextBox 12">
              <a:extLst>
                <a:ext uri="{FF2B5EF4-FFF2-40B4-BE49-F238E27FC236}">
                  <a16:creationId xmlns:a16="http://schemas.microsoft.com/office/drawing/2014/main" id="{0303EE92-5B06-4744-A092-4C49818C9770}"/>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15" name="Oval 14">
              <a:extLst>
                <a:ext uri="{FF2B5EF4-FFF2-40B4-BE49-F238E27FC236}">
                  <a16:creationId xmlns:a16="http://schemas.microsoft.com/office/drawing/2014/main" id="{000DCB10-8091-E146-A927-265D43EE14BC}"/>
                </a:ext>
              </a:extLst>
            </p:cNvPr>
            <p:cNvSpPr>
              <a:spLocks noChangeAspect="1"/>
            </p:cNvSpPr>
            <p:nvPr/>
          </p:nvSpPr>
          <p:spPr>
            <a:xfrm>
              <a:off x="3440005" y="750480"/>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TextBox 15">
              <a:extLst>
                <a:ext uri="{FF2B5EF4-FFF2-40B4-BE49-F238E27FC236}">
                  <a16:creationId xmlns:a16="http://schemas.microsoft.com/office/drawing/2014/main" id="{444ADB20-AD3C-7C40-B2FC-77B5D147492A}"/>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17" name="Oval 16">
              <a:extLst>
                <a:ext uri="{FF2B5EF4-FFF2-40B4-BE49-F238E27FC236}">
                  <a16:creationId xmlns:a16="http://schemas.microsoft.com/office/drawing/2014/main" id="{98B4D3E3-2A7F-4E40-9C80-0E6B80866B7E}"/>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 name="TextBox 17">
              <a:extLst>
                <a:ext uri="{FF2B5EF4-FFF2-40B4-BE49-F238E27FC236}">
                  <a16:creationId xmlns:a16="http://schemas.microsoft.com/office/drawing/2014/main" id="{B4FD4E90-7760-FB4A-8845-9B212F53D78C}"/>
                </a:ext>
              </a:extLst>
            </p:cNvPr>
            <p:cNvSpPr txBox="1"/>
            <p:nvPr/>
          </p:nvSpPr>
          <p:spPr>
            <a:xfrm rot="16393025">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9" name="Group 18">
              <a:extLst>
                <a:ext uri="{FF2B5EF4-FFF2-40B4-BE49-F238E27FC236}">
                  <a16:creationId xmlns:a16="http://schemas.microsoft.com/office/drawing/2014/main" id="{F5DF4B61-5EF2-014F-992F-7902C15BAA79}"/>
                </a:ext>
              </a:extLst>
            </p:cNvPr>
            <p:cNvGrpSpPr/>
            <p:nvPr/>
          </p:nvGrpSpPr>
          <p:grpSpPr>
            <a:xfrm>
              <a:off x="3928454" y="1309708"/>
              <a:ext cx="4114290" cy="4120996"/>
              <a:chOff x="3928454" y="1282276"/>
              <a:chExt cx="4114290" cy="4120996"/>
            </a:xfrm>
          </p:grpSpPr>
          <p:grpSp>
            <p:nvGrpSpPr>
              <p:cNvPr id="20" name="Group 19">
                <a:extLst>
                  <a:ext uri="{FF2B5EF4-FFF2-40B4-BE49-F238E27FC236}">
                    <a16:creationId xmlns:a16="http://schemas.microsoft.com/office/drawing/2014/main" id="{7362665E-3D9E-B542-AF8C-5AE8A40BF7B1}"/>
                  </a:ext>
                </a:extLst>
              </p:cNvPr>
              <p:cNvGrpSpPr/>
              <p:nvPr/>
            </p:nvGrpSpPr>
            <p:grpSpPr>
              <a:xfrm>
                <a:off x="3928454" y="1282276"/>
                <a:ext cx="4114290" cy="4120996"/>
                <a:chOff x="3928454" y="1282276"/>
                <a:chExt cx="4114290" cy="4120996"/>
              </a:xfrm>
            </p:grpSpPr>
            <p:sp>
              <p:nvSpPr>
                <p:cNvPr id="34" name="Oval 33">
                  <a:extLst>
                    <a:ext uri="{FF2B5EF4-FFF2-40B4-BE49-F238E27FC236}">
                      <a16:creationId xmlns:a16="http://schemas.microsoft.com/office/drawing/2014/main" id="{06AE6842-CA39-AE47-9A33-FDF935695093}"/>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5" name="Group 34">
                  <a:extLst>
                    <a:ext uri="{FF2B5EF4-FFF2-40B4-BE49-F238E27FC236}">
                      <a16:creationId xmlns:a16="http://schemas.microsoft.com/office/drawing/2014/main" id="{6F6AE7B0-9B05-4245-964E-D095D454835A}"/>
                    </a:ext>
                  </a:extLst>
                </p:cNvPr>
                <p:cNvGrpSpPr/>
                <p:nvPr/>
              </p:nvGrpSpPr>
              <p:grpSpPr>
                <a:xfrm>
                  <a:off x="3928454" y="1282276"/>
                  <a:ext cx="4114290" cy="4120996"/>
                  <a:chOff x="3312081" y="358353"/>
                  <a:chExt cx="5994578" cy="6004347"/>
                </a:xfrm>
              </p:grpSpPr>
              <p:grpSp>
                <p:nvGrpSpPr>
                  <p:cNvPr id="37" name="Group 36">
                    <a:extLst>
                      <a:ext uri="{FF2B5EF4-FFF2-40B4-BE49-F238E27FC236}">
                        <a16:creationId xmlns:a16="http://schemas.microsoft.com/office/drawing/2014/main" id="{A63DC08A-D272-ED44-B50D-4DD9BAA83005}"/>
                      </a:ext>
                    </a:extLst>
                  </p:cNvPr>
                  <p:cNvGrpSpPr/>
                  <p:nvPr/>
                </p:nvGrpSpPr>
                <p:grpSpPr>
                  <a:xfrm>
                    <a:off x="6672221" y="710678"/>
                    <a:ext cx="1524000" cy="1663700"/>
                    <a:chOff x="6588087" y="365674"/>
                    <a:chExt cx="1524000" cy="1663700"/>
                  </a:xfrm>
                </p:grpSpPr>
                <p:pic>
                  <p:nvPicPr>
                    <p:cNvPr id="71" name="Graphic 70">
                      <a:extLst>
                        <a:ext uri="{FF2B5EF4-FFF2-40B4-BE49-F238E27FC236}">
                          <a16:creationId xmlns:a16="http://schemas.microsoft.com/office/drawing/2014/main" id="{A2A2060B-1542-0543-B64F-60DE6F46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72" name="Graphic 71">
                      <a:extLst>
                        <a:ext uri="{FF2B5EF4-FFF2-40B4-BE49-F238E27FC236}">
                          <a16:creationId xmlns:a16="http://schemas.microsoft.com/office/drawing/2014/main" id="{281F730F-81EB-AE40-A998-9B7BB515BF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38" name="Group 37">
                    <a:extLst>
                      <a:ext uri="{FF2B5EF4-FFF2-40B4-BE49-F238E27FC236}">
                        <a16:creationId xmlns:a16="http://schemas.microsoft.com/office/drawing/2014/main" id="{356F1B6A-C1FA-364A-A4A0-747C90968DAC}"/>
                      </a:ext>
                    </a:extLst>
                  </p:cNvPr>
                  <p:cNvGrpSpPr/>
                  <p:nvPr/>
                </p:nvGrpSpPr>
                <p:grpSpPr>
                  <a:xfrm>
                    <a:off x="7228272" y="1463251"/>
                    <a:ext cx="1689100" cy="1562100"/>
                    <a:chOff x="7133066" y="1057778"/>
                    <a:chExt cx="1689100" cy="1562100"/>
                  </a:xfrm>
                </p:grpSpPr>
                <p:pic>
                  <p:nvPicPr>
                    <p:cNvPr id="69" name="Graphic 68">
                      <a:extLst>
                        <a:ext uri="{FF2B5EF4-FFF2-40B4-BE49-F238E27FC236}">
                          <a16:creationId xmlns:a16="http://schemas.microsoft.com/office/drawing/2014/main" id="{F42D7C95-F009-D54C-9568-0A82236BA4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70" name="Graphic 69">
                      <a:extLst>
                        <a:ext uri="{FF2B5EF4-FFF2-40B4-BE49-F238E27FC236}">
                          <a16:creationId xmlns:a16="http://schemas.microsoft.com/office/drawing/2014/main" id="{50D4EBB5-1E27-5344-9C79-4C4E66447F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39" name="Group 38">
                    <a:extLst>
                      <a:ext uri="{FF2B5EF4-FFF2-40B4-BE49-F238E27FC236}">
                        <a16:creationId xmlns:a16="http://schemas.microsoft.com/office/drawing/2014/main" id="{15C293BB-4F75-EB41-93AE-133B98210C39}"/>
                      </a:ext>
                    </a:extLst>
                  </p:cNvPr>
                  <p:cNvGrpSpPr/>
                  <p:nvPr/>
                </p:nvGrpSpPr>
                <p:grpSpPr>
                  <a:xfrm>
                    <a:off x="7262221" y="3687573"/>
                    <a:ext cx="1676400" cy="1562100"/>
                    <a:chOff x="7200376" y="3173425"/>
                    <a:chExt cx="1676400" cy="1562100"/>
                  </a:xfrm>
                </p:grpSpPr>
                <p:pic>
                  <p:nvPicPr>
                    <p:cNvPr id="67" name="Graphic 66">
                      <a:extLst>
                        <a:ext uri="{FF2B5EF4-FFF2-40B4-BE49-F238E27FC236}">
                          <a16:creationId xmlns:a16="http://schemas.microsoft.com/office/drawing/2014/main" id="{2C94822A-61FA-E44A-B73C-80AA0257C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68" name="Graphic 67">
                      <a:extLst>
                        <a:ext uri="{FF2B5EF4-FFF2-40B4-BE49-F238E27FC236}">
                          <a16:creationId xmlns:a16="http://schemas.microsoft.com/office/drawing/2014/main" id="{E341AF87-D30A-C04E-8BB6-A3692344CF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40" name="Group 39">
                    <a:extLst>
                      <a:ext uri="{FF2B5EF4-FFF2-40B4-BE49-F238E27FC236}">
                        <a16:creationId xmlns:a16="http://schemas.microsoft.com/office/drawing/2014/main" id="{277003E1-35F1-C74E-A9A5-D06F5EB38D84}"/>
                      </a:ext>
                    </a:extLst>
                  </p:cNvPr>
                  <p:cNvGrpSpPr/>
                  <p:nvPr/>
                </p:nvGrpSpPr>
                <p:grpSpPr>
                  <a:xfrm>
                    <a:off x="6638995" y="4315258"/>
                    <a:ext cx="1549400" cy="1651000"/>
                    <a:chOff x="6629400" y="3751970"/>
                    <a:chExt cx="1549400" cy="1651000"/>
                  </a:xfrm>
                </p:grpSpPr>
                <p:pic>
                  <p:nvPicPr>
                    <p:cNvPr id="65" name="Graphic 64">
                      <a:extLst>
                        <a:ext uri="{FF2B5EF4-FFF2-40B4-BE49-F238E27FC236}">
                          <a16:creationId xmlns:a16="http://schemas.microsoft.com/office/drawing/2014/main" id="{4111DF15-0280-9B46-A1BE-66D140CB50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66" name="Graphic 65">
                      <a:extLst>
                        <a:ext uri="{FF2B5EF4-FFF2-40B4-BE49-F238E27FC236}">
                          <a16:creationId xmlns:a16="http://schemas.microsoft.com/office/drawing/2014/main" id="{140064A6-06AB-134D-9E18-2A501DB2F2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41" name="Group 40">
                    <a:extLst>
                      <a:ext uri="{FF2B5EF4-FFF2-40B4-BE49-F238E27FC236}">
                        <a16:creationId xmlns:a16="http://schemas.microsoft.com/office/drawing/2014/main" id="{58865601-01BB-EC4D-A0BA-07023833D26E}"/>
                      </a:ext>
                    </a:extLst>
                  </p:cNvPr>
                  <p:cNvGrpSpPr/>
                  <p:nvPr/>
                </p:nvGrpSpPr>
                <p:grpSpPr>
                  <a:xfrm>
                    <a:off x="5621270" y="358353"/>
                    <a:ext cx="1371600" cy="1752600"/>
                    <a:chOff x="5603914" y="0"/>
                    <a:chExt cx="1371600" cy="1752600"/>
                  </a:xfrm>
                </p:grpSpPr>
                <p:pic>
                  <p:nvPicPr>
                    <p:cNvPr id="63" name="Graphic 62">
                      <a:extLst>
                        <a:ext uri="{FF2B5EF4-FFF2-40B4-BE49-F238E27FC236}">
                          <a16:creationId xmlns:a16="http://schemas.microsoft.com/office/drawing/2014/main" id="{9A0FF717-47FB-8C41-A7AD-C3AC28EDC60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64" name="Graphic 63">
                      <a:extLst>
                        <a:ext uri="{FF2B5EF4-FFF2-40B4-BE49-F238E27FC236}">
                          <a16:creationId xmlns:a16="http://schemas.microsoft.com/office/drawing/2014/main" id="{26A3803B-CB79-BD4E-B751-38937F0B87E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42" name="Group 41">
                    <a:extLst>
                      <a:ext uri="{FF2B5EF4-FFF2-40B4-BE49-F238E27FC236}">
                        <a16:creationId xmlns:a16="http://schemas.microsoft.com/office/drawing/2014/main" id="{ED8B1C62-A653-714D-98D2-7290309D0461}"/>
                      </a:ext>
                    </a:extLst>
                  </p:cNvPr>
                  <p:cNvGrpSpPr/>
                  <p:nvPr/>
                </p:nvGrpSpPr>
                <p:grpSpPr>
                  <a:xfrm>
                    <a:off x="5621270" y="4610100"/>
                    <a:ext cx="1358900" cy="1752600"/>
                    <a:chOff x="5664200" y="4038374"/>
                    <a:chExt cx="1358900" cy="1752600"/>
                  </a:xfrm>
                </p:grpSpPr>
                <p:pic>
                  <p:nvPicPr>
                    <p:cNvPr id="61" name="Graphic 60">
                      <a:extLst>
                        <a:ext uri="{FF2B5EF4-FFF2-40B4-BE49-F238E27FC236}">
                          <a16:creationId xmlns:a16="http://schemas.microsoft.com/office/drawing/2014/main" id="{84549845-D4A6-BA42-955F-C952ACD79B2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62" name="Graphic 61">
                      <a:extLst>
                        <a:ext uri="{FF2B5EF4-FFF2-40B4-BE49-F238E27FC236}">
                          <a16:creationId xmlns:a16="http://schemas.microsoft.com/office/drawing/2014/main" id="{109FBACF-2B5A-CE4B-AE0F-8901EA50966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43" name="Group 42">
                    <a:extLst>
                      <a:ext uri="{FF2B5EF4-FFF2-40B4-BE49-F238E27FC236}">
                        <a16:creationId xmlns:a16="http://schemas.microsoft.com/office/drawing/2014/main" id="{F185CDEB-92DF-4C4A-9D5C-1D194DA62FAD}"/>
                      </a:ext>
                    </a:extLst>
                  </p:cNvPr>
                  <p:cNvGrpSpPr/>
                  <p:nvPr/>
                </p:nvGrpSpPr>
                <p:grpSpPr>
                  <a:xfrm>
                    <a:off x="4422414" y="4315258"/>
                    <a:ext cx="1524000" cy="1651000"/>
                    <a:chOff x="4508500" y="3741307"/>
                    <a:chExt cx="1524000" cy="1651000"/>
                  </a:xfrm>
                </p:grpSpPr>
                <p:pic>
                  <p:nvPicPr>
                    <p:cNvPr id="59" name="Graphic 58">
                      <a:extLst>
                        <a:ext uri="{FF2B5EF4-FFF2-40B4-BE49-F238E27FC236}">
                          <a16:creationId xmlns:a16="http://schemas.microsoft.com/office/drawing/2014/main" id="{2D5C4859-D65C-C245-9FDF-79BA3609562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60" name="Graphic 59">
                      <a:extLst>
                        <a:ext uri="{FF2B5EF4-FFF2-40B4-BE49-F238E27FC236}">
                          <a16:creationId xmlns:a16="http://schemas.microsoft.com/office/drawing/2014/main" id="{B1F82DDF-53DD-3541-A7FC-21CA57A7FC1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44" name="Group 43">
                    <a:extLst>
                      <a:ext uri="{FF2B5EF4-FFF2-40B4-BE49-F238E27FC236}">
                        <a16:creationId xmlns:a16="http://schemas.microsoft.com/office/drawing/2014/main" id="{CD42DD99-6F09-8D43-A325-093B2075F08F}"/>
                      </a:ext>
                    </a:extLst>
                  </p:cNvPr>
                  <p:cNvGrpSpPr/>
                  <p:nvPr/>
                </p:nvGrpSpPr>
                <p:grpSpPr>
                  <a:xfrm>
                    <a:off x="3691503" y="3719323"/>
                    <a:ext cx="1651000" cy="1498600"/>
                    <a:chOff x="3835924" y="3189602"/>
                    <a:chExt cx="1651000" cy="1498600"/>
                  </a:xfrm>
                </p:grpSpPr>
                <p:pic>
                  <p:nvPicPr>
                    <p:cNvPr id="57" name="Graphic 56">
                      <a:extLst>
                        <a:ext uri="{FF2B5EF4-FFF2-40B4-BE49-F238E27FC236}">
                          <a16:creationId xmlns:a16="http://schemas.microsoft.com/office/drawing/2014/main" id="{2CBC3777-6C76-774E-88D1-86CF8580602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58" name="Graphic 57">
                      <a:extLst>
                        <a:ext uri="{FF2B5EF4-FFF2-40B4-BE49-F238E27FC236}">
                          <a16:creationId xmlns:a16="http://schemas.microsoft.com/office/drawing/2014/main" id="{549C1F03-AC05-2A41-AF84-4E535F91CCF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45" name="Group 44">
                    <a:extLst>
                      <a:ext uri="{FF2B5EF4-FFF2-40B4-BE49-F238E27FC236}">
                        <a16:creationId xmlns:a16="http://schemas.microsoft.com/office/drawing/2014/main" id="{D4D03B26-337E-B940-883A-F1B4C5296A90}"/>
                      </a:ext>
                    </a:extLst>
                  </p:cNvPr>
                  <p:cNvGrpSpPr/>
                  <p:nvPr/>
                </p:nvGrpSpPr>
                <p:grpSpPr>
                  <a:xfrm>
                    <a:off x="7592159" y="2680977"/>
                    <a:ext cx="1714500" cy="1371600"/>
                    <a:chOff x="7498826" y="2226832"/>
                    <a:chExt cx="1714500" cy="1371600"/>
                  </a:xfrm>
                </p:grpSpPr>
                <p:pic>
                  <p:nvPicPr>
                    <p:cNvPr id="55" name="Graphic 54">
                      <a:extLst>
                        <a:ext uri="{FF2B5EF4-FFF2-40B4-BE49-F238E27FC236}">
                          <a16:creationId xmlns:a16="http://schemas.microsoft.com/office/drawing/2014/main" id="{25C3C27D-7A9B-BF4A-8117-A87C80DD4BD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56" name="Graphic 55">
                      <a:extLst>
                        <a:ext uri="{FF2B5EF4-FFF2-40B4-BE49-F238E27FC236}">
                          <a16:creationId xmlns:a16="http://schemas.microsoft.com/office/drawing/2014/main" id="{67EFECDD-10FE-D943-8AD4-EB9774B607D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46" name="Group 45">
                    <a:extLst>
                      <a:ext uri="{FF2B5EF4-FFF2-40B4-BE49-F238E27FC236}">
                        <a16:creationId xmlns:a16="http://schemas.microsoft.com/office/drawing/2014/main" id="{0865817F-B7EA-F04B-A246-D2F385AE71E8}"/>
                      </a:ext>
                    </a:extLst>
                  </p:cNvPr>
                  <p:cNvGrpSpPr/>
                  <p:nvPr/>
                </p:nvGrpSpPr>
                <p:grpSpPr>
                  <a:xfrm>
                    <a:off x="3312081" y="2689692"/>
                    <a:ext cx="1748119" cy="1371600"/>
                    <a:chOff x="3448050" y="2226832"/>
                    <a:chExt cx="1748119" cy="1371600"/>
                  </a:xfrm>
                </p:grpSpPr>
                <p:pic>
                  <p:nvPicPr>
                    <p:cNvPr id="53" name="Graphic 52">
                      <a:extLst>
                        <a:ext uri="{FF2B5EF4-FFF2-40B4-BE49-F238E27FC236}">
                          <a16:creationId xmlns:a16="http://schemas.microsoft.com/office/drawing/2014/main" id="{8B6A7F1F-B9BD-8146-92F5-7D02710A59B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54" name="Graphic 53">
                      <a:extLst>
                        <a:ext uri="{FF2B5EF4-FFF2-40B4-BE49-F238E27FC236}">
                          <a16:creationId xmlns:a16="http://schemas.microsoft.com/office/drawing/2014/main" id="{AA718DBC-A11C-E744-BED2-9D50F659D8F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47" name="Group 46">
                    <a:extLst>
                      <a:ext uri="{FF2B5EF4-FFF2-40B4-BE49-F238E27FC236}">
                        <a16:creationId xmlns:a16="http://schemas.microsoft.com/office/drawing/2014/main" id="{6ED75170-DB44-524A-8323-7B63F680276F}"/>
                      </a:ext>
                    </a:extLst>
                  </p:cNvPr>
                  <p:cNvGrpSpPr/>
                  <p:nvPr/>
                </p:nvGrpSpPr>
                <p:grpSpPr>
                  <a:xfrm>
                    <a:off x="3691180" y="1498250"/>
                    <a:ext cx="1663700" cy="1485900"/>
                    <a:chOff x="3790950" y="1114425"/>
                    <a:chExt cx="1663700" cy="1485900"/>
                  </a:xfrm>
                </p:grpSpPr>
                <p:pic>
                  <p:nvPicPr>
                    <p:cNvPr id="51" name="Graphic 50">
                      <a:extLst>
                        <a:ext uri="{FF2B5EF4-FFF2-40B4-BE49-F238E27FC236}">
                          <a16:creationId xmlns:a16="http://schemas.microsoft.com/office/drawing/2014/main" id="{EE864E27-8BF4-0941-9FD7-9EACB5D1A0E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52" name="Graphic 51">
                      <a:extLst>
                        <a:ext uri="{FF2B5EF4-FFF2-40B4-BE49-F238E27FC236}">
                          <a16:creationId xmlns:a16="http://schemas.microsoft.com/office/drawing/2014/main" id="{DF855803-72B9-6F44-AF21-313B2F1F841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48" name="Group 47">
                    <a:extLst>
                      <a:ext uri="{FF2B5EF4-FFF2-40B4-BE49-F238E27FC236}">
                        <a16:creationId xmlns:a16="http://schemas.microsoft.com/office/drawing/2014/main" id="{8B3BAD83-C1F3-4D46-9254-DDD2F41E2DDF}"/>
                      </a:ext>
                    </a:extLst>
                  </p:cNvPr>
                  <p:cNvGrpSpPr/>
                  <p:nvPr/>
                </p:nvGrpSpPr>
                <p:grpSpPr>
                  <a:xfrm>
                    <a:off x="4422414" y="740881"/>
                    <a:ext cx="1524000" cy="1676400"/>
                    <a:chOff x="4470400" y="381000"/>
                    <a:chExt cx="1524000" cy="1676400"/>
                  </a:xfrm>
                </p:grpSpPr>
                <p:pic>
                  <p:nvPicPr>
                    <p:cNvPr id="49" name="Graphic 48">
                      <a:extLst>
                        <a:ext uri="{FF2B5EF4-FFF2-40B4-BE49-F238E27FC236}">
                          <a16:creationId xmlns:a16="http://schemas.microsoft.com/office/drawing/2014/main" id="{84F221D5-6897-9143-A365-4CD0CA710A6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50" name="Graphic 49">
                      <a:extLst>
                        <a:ext uri="{FF2B5EF4-FFF2-40B4-BE49-F238E27FC236}">
                          <a16:creationId xmlns:a16="http://schemas.microsoft.com/office/drawing/2014/main" id="{CEE0A902-1C46-7840-93DE-A485DC028B3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21" name="Group 20">
                <a:extLst>
                  <a:ext uri="{FF2B5EF4-FFF2-40B4-BE49-F238E27FC236}">
                    <a16:creationId xmlns:a16="http://schemas.microsoft.com/office/drawing/2014/main" id="{79EC8481-A46D-034E-B68E-CE567DA3AB44}"/>
                  </a:ext>
                </a:extLst>
              </p:cNvPr>
              <p:cNvGrpSpPr/>
              <p:nvPr/>
            </p:nvGrpSpPr>
            <p:grpSpPr>
              <a:xfrm>
                <a:off x="4021334" y="1584424"/>
                <a:ext cx="4007316" cy="3407898"/>
                <a:chOff x="4021334" y="1584424"/>
                <a:chExt cx="4007316" cy="3407898"/>
              </a:xfrm>
            </p:grpSpPr>
            <p:sp>
              <p:nvSpPr>
                <p:cNvPr id="22" name="TextBox 21">
                  <a:extLst>
                    <a:ext uri="{FF2B5EF4-FFF2-40B4-BE49-F238E27FC236}">
                      <a16:creationId xmlns:a16="http://schemas.microsoft.com/office/drawing/2014/main" id="{CF2E9BFF-30EE-A24F-82DE-C8CE47DAAF20}"/>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08CE8B6-6A6A-174B-969E-08ADA79F5067}"/>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AE81285-5C84-304D-8E3D-EB339B29558B}"/>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25" name="TextBox 24">
                  <a:extLst>
                    <a:ext uri="{FF2B5EF4-FFF2-40B4-BE49-F238E27FC236}">
                      <a16:creationId xmlns:a16="http://schemas.microsoft.com/office/drawing/2014/main" id="{34E99625-C4CC-A748-8997-CAA3615ACB5F}"/>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26" name="TextBox 25">
                  <a:extLst>
                    <a:ext uri="{FF2B5EF4-FFF2-40B4-BE49-F238E27FC236}">
                      <a16:creationId xmlns:a16="http://schemas.microsoft.com/office/drawing/2014/main" id="{6CFD4AFE-51ED-4542-95C7-0737994B13AF}"/>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27" name="TextBox 26">
                  <a:extLst>
                    <a:ext uri="{FF2B5EF4-FFF2-40B4-BE49-F238E27FC236}">
                      <a16:creationId xmlns:a16="http://schemas.microsoft.com/office/drawing/2014/main" id="{DE2CA95E-EAC5-7C4D-B12B-A5580852D750}"/>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8" name="TextBox 27">
                  <a:extLst>
                    <a:ext uri="{FF2B5EF4-FFF2-40B4-BE49-F238E27FC236}">
                      <a16:creationId xmlns:a16="http://schemas.microsoft.com/office/drawing/2014/main" id="{02A7F2DA-14A3-9943-9518-DA47C50202C6}"/>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9" name="TextBox 28">
                  <a:extLst>
                    <a:ext uri="{FF2B5EF4-FFF2-40B4-BE49-F238E27FC236}">
                      <a16:creationId xmlns:a16="http://schemas.microsoft.com/office/drawing/2014/main" id="{EE4AC547-3E88-C347-A6E0-54C0C6F2C9DC}"/>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30" name="TextBox 29">
                  <a:extLst>
                    <a:ext uri="{FF2B5EF4-FFF2-40B4-BE49-F238E27FC236}">
                      <a16:creationId xmlns:a16="http://schemas.microsoft.com/office/drawing/2014/main" id="{E6AFA18A-8A96-644B-B971-F47572AA7A49}"/>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31" name="TextBox 30">
                  <a:extLst>
                    <a:ext uri="{FF2B5EF4-FFF2-40B4-BE49-F238E27FC236}">
                      <a16:creationId xmlns:a16="http://schemas.microsoft.com/office/drawing/2014/main" id="{4720EECB-08A0-4B46-A96F-54AFD56C8864}"/>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32" name="TextBox 31">
                  <a:extLst>
                    <a:ext uri="{FF2B5EF4-FFF2-40B4-BE49-F238E27FC236}">
                      <a16:creationId xmlns:a16="http://schemas.microsoft.com/office/drawing/2014/main" id="{21AA7396-D5A2-CC45-9227-79E6E4CB6086}"/>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33" name="TextBox 32">
                  <a:extLst>
                    <a:ext uri="{FF2B5EF4-FFF2-40B4-BE49-F238E27FC236}">
                      <a16:creationId xmlns:a16="http://schemas.microsoft.com/office/drawing/2014/main" id="{CEC76280-07D6-CD4D-940C-5EF2A0FB2FF7}"/>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73" name="Graphic 72">
            <a:extLst>
              <a:ext uri="{FF2B5EF4-FFF2-40B4-BE49-F238E27FC236}">
                <a16:creationId xmlns:a16="http://schemas.microsoft.com/office/drawing/2014/main" id="{57AA295D-3027-4EBE-84E0-078E054A833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959820" y="2412825"/>
            <a:ext cx="1879237" cy="1615064"/>
          </a:xfrm>
          <a:prstGeom prst="rect">
            <a:avLst/>
          </a:prstGeom>
        </p:spPr>
      </p:pic>
    </p:spTree>
    <p:extLst>
      <p:ext uri="{BB962C8B-B14F-4D97-AF65-F5344CB8AC3E}">
        <p14:creationId xmlns:p14="http://schemas.microsoft.com/office/powerpoint/2010/main" val="414003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15669" y="2105762"/>
            <a:ext cx="5384461" cy="2646476"/>
          </a:xfrm>
        </p:spPr>
        <p:txBody>
          <a:bodyPr>
            <a:normAutofit fontScale="90000"/>
          </a:bodyPr>
          <a:lstStyle/>
          <a:p>
            <a:pPr algn="l"/>
            <a:r>
              <a:rPr lang="en-US" dirty="0">
                <a:latin typeface="Arial"/>
              </a:rPr>
              <a:t>Successful implementation of the strategic plan will result in an aligned early childhood mixed delivery system in Nebraska…</a:t>
            </a:r>
          </a:p>
        </p:txBody>
      </p:sp>
      <p:grpSp>
        <p:nvGrpSpPr>
          <p:cNvPr id="65" name="Group 64">
            <a:extLst>
              <a:ext uri="{FF2B5EF4-FFF2-40B4-BE49-F238E27FC236}">
                <a16:creationId xmlns:a16="http://schemas.microsoft.com/office/drawing/2014/main" id="{1B36E12C-58C9-4678-9DF2-9429DDD075D5}"/>
              </a:ext>
            </a:extLst>
          </p:cNvPr>
          <p:cNvGrpSpPr/>
          <p:nvPr/>
        </p:nvGrpSpPr>
        <p:grpSpPr>
          <a:xfrm>
            <a:off x="5950319" y="408367"/>
            <a:ext cx="5684314" cy="5684314"/>
            <a:chOff x="3160246" y="456427"/>
            <a:chExt cx="5684314" cy="5684314"/>
          </a:xfrm>
        </p:grpSpPr>
        <p:sp>
          <p:nvSpPr>
            <p:cNvPr id="66" name="Oval 65">
              <a:extLst>
                <a:ext uri="{FF2B5EF4-FFF2-40B4-BE49-F238E27FC236}">
                  <a16:creationId xmlns:a16="http://schemas.microsoft.com/office/drawing/2014/main" id="{3A6B67D5-4181-4E5E-983C-4F9D260F7387}"/>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7" name="TextBox 66">
              <a:extLst>
                <a:ext uri="{FF2B5EF4-FFF2-40B4-BE49-F238E27FC236}">
                  <a16:creationId xmlns:a16="http://schemas.microsoft.com/office/drawing/2014/main" id="{522EE4C8-B3F4-4228-8B5A-74D319CD667B}"/>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68" name="Oval 67">
              <a:extLst>
                <a:ext uri="{FF2B5EF4-FFF2-40B4-BE49-F238E27FC236}">
                  <a16:creationId xmlns:a16="http://schemas.microsoft.com/office/drawing/2014/main" id="{ABB3565D-0D4B-4C2B-A619-75FB478C79BF}"/>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9" name="TextBox 68">
              <a:extLst>
                <a:ext uri="{FF2B5EF4-FFF2-40B4-BE49-F238E27FC236}">
                  <a16:creationId xmlns:a16="http://schemas.microsoft.com/office/drawing/2014/main" id="{C6983F59-1D9B-4557-9FA9-7BFB3AD0669F}"/>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70" name="Oval 69">
              <a:extLst>
                <a:ext uri="{FF2B5EF4-FFF2-40B4-BE49-F238E27FC236}">
                  <a16:creationId xmlns:a16="http://schemas.microsoft.com/office/drawing/2014/main" id="{552052A0-0F60-412C-B0F8-A8588E79043C}"/>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1" name="TextBox 70">
              <a:extLst>
                <a:ext uri="{FF2B5EF4-FFF2-40B4-BE49-F238E27FC236}">
                  <a16:creationId xmlns:a16="http://schemas.microsoft.com/office/drawing/2014/main" id="{E19A120A-F95A-429C-B148-318A330D323C}"/>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72" name="Group 71">
              <a:extLst>
                <a:ext uri="{FF2B5EF4-FFF2-40B4-BE49-F238E27FC236}">
                  <a16:creationId xmlns:a16="http://schemas.microsoft.com/office/drawing/2014/main" id="{67DF87EF-8BB9-4A59-8AF2-0381944A3905}"/>
                </a:ext>
              </a:extLst>
            </p:cNvPr>
            <p:cNvGrpSpPr/>
            <p:nvPr/>
          </p:nvGrpSpPr>
          <p:grpSpPr>
            <a:xfrm>
              <a:off x="3928454" y="1309708"/>
              <a:ext cx="4114290" cy="4120996"/>
              <a:chOff x="3928454" y="1282276"/>
              <a:chExt cx="4114290" cy="4120996"/>
            </a:xfrm>
          </p:grpSpPr>
          <p:grpSp>
            <p:nvGrpSpPr>
              <p:cNvPr id="73" name="Group 72">
                <a:extLst>
                  <a:ext uri="{FF2B5EF4-FFF2-40B4-BE49-F238E27FC236}">
                    <a16:creationId xmlns:a16="http://schemas.microsoft.com/office/drawing/2014/main" id="{30B6495C-8D98-46CA-A1C0-131C04671ECB}"/>
                  </a:ext>
                </a:extLst>
              </p:cNvPr>
              <p:cNvGrpSpPr/>
              <p:nvPr/>
            </p:nvGrpSpPr>
            <p:grpSpPr>
              <a:xfrm>
                <a:off x="3928454" y="1282276"/>
                <a:ext cx="4114290" cy="4120996"/>
                <a:chOff x="3928454" y="1282276"/>
                <a:chExt cx="4114290" cy="4120996"/>
              </a:xfrm>
            </p:grpSpPr>
            <p:sp>
              <p:nvSpPr>
                <p:cNvPr id="87" name="Oval 86">
                  <a:extLst>
                    <a:ext uri="{FF2B5EF4-FFF2-40B4-BE49-F238E27FC236}">
                      <a16:creationId xmlns:a16="http://schemas.microsoft.com/office/drawing/2014/main" id="{29151B88-9761-4E71-B7B5-AA550FF6E98F}"/>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88" name="Group 87">
                  <a:extLst>
                    <a:ext uri="{FF2B5EF4-FFF2-40B4-BE49-F238E27FC236}">
                      <a16:creationId xmlns:a16="http://schemas.microsoft.com/office/drawing/2014/main" id="{6DBB0F11-0404-43A9-91AB-368A7FC5B3C3}"/>
                    </a:ext>
                  </a:extLst>
                </p:cNvPr>
                <p:cNvGrpSpPr/>
                <p:nvPr/>
              </p:nvGrpSpPr>
              <p:grpSpPr>
                <a:xfrm>
                  <a:off x="3928454" y="1282276"/>
                  <a:ext cx="4114290" cy="4120996"/>
                  <a:chOff x="3312081" y="358353"/>
                  <a:chExt cx="5994578" cy="6004347"/>
                </a:xfrm>
              </p:grpSpPr>
              <p:grpSp>
                <p:nvGrpSpPr>
                  <p:cNvPr id="90" name="Group 89">
                    <a:extLst>
                      <a:ext uri="{FF2B5EF4-FFF2-40B4-BE49-F238E27FC236}">
                        <a16:creationId xmlns:a16="http://schemas.microsoft.com/office/drawing/2014/main" id="{DE6DBFC6-5D51-41CF-829B-A83FE5CEE492}"/>
                      </a:ext>
                    </a:extLst>
                  </p:cNvPr>
                  <p:cNvGrpSpPr/>
                  <p:nvPr/>
                </p:nvGrpSpPr>
                <p:grpSpPr>
                  <a:xfrm>
                    <a:off x="6672221" y="710678"/>
                    <a:ext cx="1524000" cy="1663700"/>
                    <a:chOff x="6588087" y="365674"/>
                    <a:chExt cx="1524000" cy="1663700"/>
                  </a:xfrm>
                </p:grpSpPr>
                <p:pic>
                  <p:nvPicPr>
                    <p:cNvPr id="124" name="Graphic 123">
                      <a:extLst>
                        <a:ext uri="{FF2B5EF4-FFF2-40B4-BE49-F238E27FC236}">
                          <a16:creationId xmlns:a16="http://schemas.microsoft.com/office/drawing/2014/main" id="{44428C31-0570-4EB7-8BE4-47A45A767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125" name="Graphic 124">
                      <a:extLst>
                        <a:ext uri="{FF2B5EF4-FFF2-40B4-BE49-F238E27FC236}">
                          <a16:creationId xmlns:a16="http://schemas.microsoft.com/office/drawing/2014/main" id="{63B5EAFC-083A-4015-9B5D-D9C07023D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91" name="Group 90">
                    <a:extLst>
                      <a:ext uri="{FF2B5EF4-FFF2-40B4-BE49-F238E27FC236}">
                        <a16:creationId xmlns:a16="http://schemas.microsoft.com/office/drawing/2014/main" id="{0208F36C-2406-401C-8E23-E665961E0D40}"/>
                      </a:ext>
                    </a:extLst>
                  </p:cNvPr>
                  <p:cNvGrpSpPr/>
                  <p:nvPr/>
                </p:nvGrpSpPr>
                <p:grpSpPr>
                  <a:xfrm>
                    <a:off x="7228272" y="1463251"/>
                    <a:ext cx="1689100" cy="1562100"/>
                    <a:chOff x="7133066" y="1057778"/>
                    <a:chExt cx="1689100" cy="1562100"/>
                  </a:xfrm>
                </p:grpSpPr>
                <p:pic>
                  <p:nvPicPr>
                    <p:cNvPr id="122" name="Graphic 121">
                      <a:extLst>
                        <a:ext uri="{FF2B5EF4-FFF2-40B4-BE49-F238E27FC236}">
                          <a16:creationId xmlns:a16="http://schemas.microsoft.com/office/drawing/2014/main" id="{682F8900-5426-435E-A253-80F33D0892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123" name="Graphic 122">
                      <a:extLst>
                        <a:ext uri="{FF2B5EF4-FFF2-40B4-BE49-F238E27FC236}">
                          <a16:creationId xmlns:a16="http://schemas.microsoft.com/office/drawing/2014/main" id="{018136C7-FE0F-41D5-8237-4589BE3471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0" y="1771479"/>
                      <a:ext cx="673100" cy="787401"/>
                    </a:xfrm>
                    <a:prstGeom prst="rect">
                      <a:avLst/>
                    </a:prstGeom>
                  </p:spPr>
                </p:pic>
              </p:grpSp>
              <p:grpSp>
                <p:nvGrpSpPr>
                  <p:cNvPr id="92" name="Group 91">
                    <a:extLst>
                      <a:ext uri="{FF2B5EF4-FFF2-40B4-BE49-F238E27FC236}">
                        <a16:creationId xmlns:a16="http://schemas.microsoft.com/office/drawing/2014/main" id="{EA4B33FF-FF4E-4703-B60D-E325DE9B0DDC}"/>
                      </a:ext>
                    </a:extLst>
                  </p:cNvPr>
                  <p:cNvGrpSpPr/>
                  <p:nvPr/>
                </p:nvGrpSpPr>
                <p:grpSpPr>
                  <a:xfrm>
                    <a:off x="7262221" y="3687573"/>
                    <a:ext cx="1676400" cy="1562100"/>
                    <a:chOff x="7200376" y="3173425"/>
                    <a:chExt cx="1676400" cy="1562100"/>
                  </a:xfrm>
                </p:grpSpPr>
                <p:pic>
                  <p:nvPicPr>
                    <p:cNvPr id="120" name="Graphic 119">
                      <a:extLst>
                        <a:ext uri="{FF2B5EF4-FFF2-40B4-BE49-F238E27FC236}">
                          <a16:creationId xmlns:a16="http://schemas.microsoft.com/office/drawing/2014/main" id="{B1C4C1EF-9A07-4031-933C-627ACD6693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121" name="Graphic 120">
                      <a:extLst>
                        <a:ext uri="{FF2B5EF4-FFF2-40B4-BE49-F238E27FC236}">
                          <a16:creationId xmlns:a16="http://schemas.microsoft.com/office/drawing/2014/main" id="{FFAD6ADB-00FC-465A-9EBB-42EF9555FE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93" name="Group 92">
                    <a:extLst>
                      <a:ext uri="{FF2B5EF4-FFF2-40B4-BE49-F238E27FC236}">
                        <a16:creationId xmlns:a16="http://schemas.microsoft.com/office/drawing/2014/main" id="{4675E319-7F1A-4BD2-A8FE-69D50788540A}"/>
                      </a:ext>
                    </a:extLst>
                  </p:cNvPr>
                  <p:cNvGrpSpPr/>
                  <p:nvPr/>
                </p:nvGrpSpPr>
                <p:grpSpPr>
                  <a:xfrm>
                    <a:off x="6638995" y="4315258"/>
                    <a:ext cx="1549400" cy="1651000"/>
                    <a:chOff x="6629400" y="3751970"/>
                    <a:chExt cx="1549400" cy="1651000"/>
                  </a:xfrm>
                </p:grpSpPr>
                <p:pic>
                  <p:nvPicPr>
                    <p:cNvPr id="118" name="Graphic 117">
                      <a:extLst>
                        <a:ext uri="{FF2B5EF4-FFF2-40B4-BE49-F238E27FC236}">
                          <a16:creationId xmlns:a16="http://schemas.microsoft.com/office/drawing/2014/main" id="{118881A6-0EBC-4F7D-A36E-509CB59FC6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119" name="Graphic 118">
                      <a:extLst>
                        <a:ext uri="{FF2B5EF4-FFF2-40B4-BE49-F238E27FC236}">
                          <a16:creationId xmlns:a16="http://schemas.microsoft.com/office/drawing/2014/main" id="{5101C653-3C70-4E51-A85B-25386E5839D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94" name="Group 93">
                    <a:extLst>
                      <a:ext uri="{FF2B5EF4-FFF2-40B4-BE49-F238E27FC236}">
                        <a16:creationId xmlns:a16="http://schemas.microsoft.com/office/drawing/2014/main" id="{872180B3-F637-43DD-9C5A-C3F1DA96CB95}"/>
                      </a:ext>
                    </a:extLst>
                  </p:cNvPr>
                  <p:cNvGrpSpPr/>
                  <p:nvPr/>
                </p:nvGrpSpPr>
                <p:grpSpPr>
                  <a:xfrm>
                    <a:off x="5621270" y="358353"/>
                    <a:ext cx="1371600" cy="1752600"/>
                    <a:chOff x="5603914" y="0"/>
                    <a:chExt cx="1371600" cy="1752600"/>
                  </a:xfrm>
                </p:grpSpPr>
                <p:pic>
                  <p:nvPicPr>
                    <p:cNvPr id="116" name="Graphic 115">
                      <a:extLst>
                        <a:ext uri="{FF2B5EF4-FFF2-40B4-BE49-F238E27FC236}">
                          <a16:creationId xmlns:a16="http://schemas.microsoft.com/office/drawing/2014/main" id="{3BD92DC8-B4D2-4FB7-82A2-CFF72F20C61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117" name="Graphic 116">
                      <a:extLst>
                        <a:ext uri="{FF2B5EF4-FFF2-40B4-BE49-F238E27FC236}">
                          <a16:creationId xmlns:a16="http://schemas.microsoft.com/office/drawing/2014/main" id="{BB0234AA-07C5-443F-811F-1AA60D81E4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95" name="Group 94">
                    <a:extLst>
                      <a:ext uri="{FF2B5EF4-FFF2-40B4-BE49-F238E27FC236}">
                        <a16:creationId xmlns:a16="http://schemas.microsoft.com/office/drawing/2014/main" id="{37607815-6424-4E22-9176-F83DEFD1CF24}"/>
                      </a:ext>
                    </a:extLst>
                  </p:cNvPr>
                  <p:cNvGrpSpPr/>
                  <p:nvPr/>
                </p:nvGrpSpPr>
                <p:grpSpPr>
                  <a:xfrm>
                    <a:off x="5621270" y="4610100"/>
                    <a:ext cx="1358900" cy="1752600"/>
                    <a:chOff x="5664200" y="4038374"/>
                    <a:chExt cx="1358900" cy="1752600"/>
                  </a:xfrm>
                </p:grpSpPr>
                <p:pic>
                  <p:nvPicPr>
                    <p:cNvPr id="114" name="Graphic 113">
                      <a:extLst>
                        <a:ext uri="{FF2B5EF4-FFF2-40B4-BE49-F238E27FC236}">
                          <a16:creationId xmlns:a16="http://schemas.microsoft.com/office/drawing/2014/main" id="{E40C3796-6082-4010-B859-65E203713FC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115" name="Graphic 114">
                      <a:extLst>
                        <a:ext uri="{FF2B5EF4-FFF2-40B4-BE49-F238E27FC236}">
                          <a16:creationId xmlns:a16="http://schemas.microsoft.com/office/drawing/2014/main" id="{A6FB5567-BD17-44FF-B12A-723664D82B7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96" name="Group 95">
                    <a:extLst>
                      <a:ext uri="{FF2B5EF4-FFF2-40B4-BE49-F238E27FC236}">
                        <a16:creationId xmlns:a16="http://schemas.microsoft.com/office/drawing/2014/main" id="{B213891E-F144-4C2B-B82F-93564B463667}"/>
                      </a:ext>
                    </a:extLst>
                  </p:cNvPr>
                  <p:cNvGrpSpPr/>
                  <p:nvPr/>
                </p:nvGrpSpPr>
                <p:grpSpPr>
                  <a:xfrm>
                    <a:off x="4422414" y="4315258"/>
                    <a:ext cx="1524000" cy="1651000"/>
                    <a:chOff x="4508500" y="3741307"/>
                    <a:chExt cx="1524000" cy="1651000"/>
                  </a:xfrm>
                </p:grpSpPr>
                <p:pic>
                  <p:nvPicPr>
                    <p:cNvPr id="112" name="Graphic 111">
                      <a:extLst>
                        <a:ext uri="{FF2B5EF4-FFF2-40B4-BE49-F238E27FC236}">
                          <a16:creationId xmlns:a16="http://schemas.microsoft.com/office/drawing/2014/main" id="{25C2A636-E8F4-43EF-BBC7-0D095406B83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113" name="Graphic 112">
                      <a:extLst>
                        <a:ext uri="{FF2B5EF4-FFF2-40B4-BE49-F238E27FC236}">
                          <a16:creationId xmlns:a16="http://schemas.microsoft.com/office/drawing/2014/main" id="{B0D0AA52-5227-4C9D-A116-BE08665A1B3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97" name="Group 96">
                    <a:extLst>
                      <a:ext uri="{FF2B5EF4-FFF2-40B4-BE49-F238E27FC236}">
                        <a16:creationId xmlns:a16="http://schemas.microsoft.com/office/drawing/2014/main" id="{3F717710-3A16-4C21-BA1B-5D08F0AD7356}"/>
                      </a:ext>
                    </a:extLst>
                  </p:cNvPr>
                  <p:cNvGrpSpPr/>
                  <p:nvPr/>
                </p:nvGrpSpPr>
                <p:grpSpPr>
                  <a:xfrm>
                    <a:off x="3691503" y="3719323"/>
                    <a:ext cx="1651000" cy="1498600"/>
                    <a:chOff x="3835924" y="3189602"/>
                    <a:chExt cx="1651000" cy="1498600"/>
                  </a:xfrm>
                </p:grpSpPr>
                <p:pic>
                  <p:nvPicPr>
                    <p:cNvPr id="110" name="Graphic 109">
                      <a:extLst>
                        <a:ext uri="{FF2B5EF4-FFF2-40B4-BE49-F238E27FC236}">
                          <a16:creationId xmlns:a16="http://schemas.microsoft.com/office/drawing/2014/main" id="{F9BA9DDF-EB14-4546-9B4C-430967939E6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111" name="Graphic 110">
                      <a:extLst>
                        <a:ext uri="{FF2B5EF4-FFF2-40B4-BE49-F238E27FC236}">
                          <a16:creationId xmlns:a16="http://schemas.microsoft.com/office/drawing/2014/main" id="{3587500E-D681-4187-A16A-61D82BEA7BD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98" name="Group 97">
                    <a:extLst>
                      <a:ext uri="{FF2B5EF4-FFF2-40B4-BE49-F238E27FC236}">
                        <a16:creationId xmlns:a16="http://schemas.microsoft.com/office/drawing/2014/main" id="{3B77A5C9-1722-4D80-B7D9-1C3A2E9E45BE}"/>
                      </a:ext>
                    </a:extLst>
                  </p:cNvPr>
                  <p:cNvGrpSpPr/>
                  <p:nvPr/>
                </p:nvGrpSpPr>
                <p:grpSpPr>
                  <a:xfrm>
                    <a:off x="7592159" y="2680977"/>
                    <a:ext cx="1714500" cy="1371600"/>
                    <a:chOff x="7498826" y="2226832"/>
                    <a:chExt cx="1714500" cy="1371600"/>
                  </a:xfrm>
                </p:grpSpPr>
                <p:pic>
                  <p:nvPicPr>
                    <p:cNvPr id="108" name="Graphic 107">
                      <a:extLst>
                        <a:ext uri="{FF2B5EF4-FFF2-40B4-BE49-F238E27FC236}">
                          <a16:creationId xmlns:a16="http://schemas.microsoft.com/office/drawing/2014/main" id="{65FB91D9-41E6-460E-8C48-777C93CCAF3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109" name="Graphic 108">
                      <a:extLst>
                        <a:ext uri="{FF2B5EF4-FFF2-40B4-BE49-F238E27FC236}">
                          <a16:creationId xmlns:a16="http://schemas.microsoft.com/office/drawing/2014/main" id="{BC21D0E9-EFFA-4E9B-A049-B8806F78534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99" name="Group 98">
                    <a:extLst>
                      <a:ext uri="{FF2B5EF4-FFF2-40B4-BE49-F238E27FC236}">
                        <a16:creationId xmlns:a16="http://schemas.microsoft.com/office/drawing/2014/main" id="{56C338DB-7D5D-4A0B-8DBB-0A3613970FAC}"/>
                      </a:ext>
                    </a:extLst>
                  </p:cNvPr>
                  <p:cNvGrpSpPr/>
                  <p:nvPr/>
                </p:nvGrpSpPr>
                <p:grpSpPr>
                  <a:xfrm>
                    <a:off x="3312081" y="2689692"/>
                    <a:ext cx="1748119" cy="1371600"/>
                    <a:chOff x="3448050" y="2226832"/>
                    <a:chExt cx="1748119" cy="1371600"/>
                  </a:xfrm>
                </p:grpSpPr>
                <p:pic>
                  <p:nvPicPr>
                    <p:cNvPr id="106" name="Graphic 105">
                      <a:extLst>
                        <a:ext uri="{FF2B5EF4-FFF2-40B4-BE49-F238E27FC236}">
                          <a16:creationId xmlns:a16="http://schemas.microsoft.com/office/drawing/2014/main" id="{56AC4130-ABB7-4BB9-9299-CA7F33C1CE9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107" name="Graphic 106">
                      <a:extLst>
                        <a:ext uri="{FF2B5EF4-FFF2-40B4-BE49-F238E27FC236}">
                          <a16:creationId xmlns:a16="http://schemas.microsoft.com/office/drawing/2014/main" id="{C3294552-208B-4993-B554-E28DB942FFC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100" name="Group 99">
                    <a:extLst>
                      <a:ext uri="{FF2B5EF4-FFF2-40B4-BE49-F238E27FC236}">
                        <a16:creationId xmlns:a16="http://schemas.microsoft.com/office/drawing/2014/main" id="{CD81A5D6-D32B-4DB1-AF4B-F01EF573EACF}"/>
                      </a:ext>
                    </a:extLst>
                  </p:cNvPr>
                  <p:cNvGrpSpPr/>
                  <p:nvPr/>
                </p:nvGrpSpPr>
                <p:grpSpPr>
                  <a:xfrm>
                    <a:off x="3691180" y="1498250"/>
                    <a:ext cx="1663700" cy="1485900"/>
                    <a:chOff x="3790950" y="1114425"/>
                    <a:chExt cx="1663700" cy="1485900"/>
                  </a:xfrm>
                </p:grpSpPr>
                <p:pic>
                  <p:nvPicPr>
                    <p:cNvPr id="104" name="Graphic 103">
                      <a:extLst>
                        <a:ext uri="{FF2B5EF4-FFF2-40B4-BE49-F238E27FC236}">
                          <a16:creationId xmlns:a16="http://schemas.microsoft.com/office/drawing/2014/main" id="{62F89AA5-7CC6-41E1-993D-309BA32188F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105" name="Graphic 104">
                      <a:extLst>
                        <a:ext uri="{FF2B5EF4-FFF2-40B4-BE49-F238E27FC236}">
                          <a16:creationId xmlns:a16="http://schemas.microsoft.com/office/drawing/2014/main" id="{B77288EE-27F8-4300-BB96-C49E17D79B8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101" name="Group 100">
                    <a:extLst>
                      <a:ext uri="{FF2B5EF4-FFF2-40B4-BE49-F238E27FC236}">
                        <a16:creationId xmlns:a16="http://schemas.microsoft.com/office/drawing/2014/main" id="{14B556E1-01A1-4AD7-B18D-2D914F6C7336}"/>
                      </a:ext>
                    </a:extLst>
                  </p:cNvPr>
                  <p:cNvGrpSpPr/>
                  <p:nvPr/>
                </p:nvGrpSpPr>
                <p:grpSpPr>
                  <a:xfrm>
                    <a:off x="4422414" y="740881"/>
                    <a:ext cx="1524000" cy="1676400"/>
                    <a:chOff x="4470400" y="381000"/>
                    <a:chExt cx="1524000" cy="1676400"/>
                  </a:xfrm>
                </p:grpSpPr>
                <p:pic>
                  <p:nvPicPr>
                    <p:cNvPr id="102" name="Graphic 101">
                      <a:extLst>
                        <a:ext uri="{FF2B5EF4-FFF2-40B4-BE49-F238E27FC236}">
                          <a16:creationId xmlns:a16="http://schemas.microsoft.com/office/drawing/2014/main" id="{7C9B0476-71C9-4956-A27B-E9E4A8E82F8C}"/>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103" name="Graphic 102">
                      <a:extLst>
                        <a:ext uri="{FF2B5EF4-FFF2-40B4-BE49-F238E27FC236}">
                          <a16:creationId xmlns:a16="http://schemas.microsoft.com/office/drawing/2014/main" id="{1AD7EFB4-CBF1-4537-A38F-C5FDA1598277}"/>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pic>
              <p:nvPicPr>
                <p:cNvPr id="89" name="Graphic 88">
                  <a:extLst>
                    <a:ext uri="{FF2B5EF4-FFF2-40B4-BE49-F238E27FC236}">
                      <a16:creationId xmlns:a16="http://schemas.microsoft.com/office/drawing/2014/main" id="{E2DC0A1E-9AA5-4FD8-B8B2-992D546C4F75}"/>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916171" y="3301463"/>
                  <a:ext cx="818564" cy="703495"/>
                </a:xfrm>
                <a:prstGeom prst="rect">
                  <a:avLst/>
                </a:prstGeom>
              </p:spPr>
            </p:pic>
          </p:grpSp>
          <p:grpSp>
            <p:nvGrpSpPr>
              <p:cNvPr id="74" name="Group 73">
                <a:extLst>
                  <a:ext uri="{FF2B5EF4-FFF2-40B4-BE49-F238E27FC236}">
                    <a16:creationId xmlns:a16="http://schemas.microsoft.com/office/drawing/2014/main" id="{93DF4B22-0966-48C0-9523-A02B883B905E}"/>
                  </a:ext>
                </a:extLst>
              </p:cNvPr>
              <p:cNvGrpSpPr/>
              <p:nvPr/>
            </p:nvGrpSpPr>
            <p:grpSpPr>
              <a:xfrm>
                <a:off x="4021334" y="1584424"/>
                <a:ext cx="4007316" cy="3407898"/>
                <a:chOff x="4021334" y="1584424"/>
                <a:chExt cx="4007316" cy="3407898"/>
              </a:xfrm>
            </p:grpSpPr>
            <p:sp>
              <p:nvSpPr>
                <p:cNvPr id="75" name="TextBox 74">
                  <a:extLst>
                    <a:ext uri="{FF2B5EF4-FFF2-40B4-BE49-F238E27FC236}">
                      <a16:creationId xmlns:a16="http://schemas.microsoft.com/office/drawing/2014/main" id="{629E9D6B-432B-4F28-A307-1243999F830A}"/>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E3CABF60-9E45-46DD-89CC-26D3DFD041EE}"/>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FC2FB453-46E5-454F-B856-381C406FF41C}"/>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78" name="TextBox 77">
                  <a:extLst>
                    <a:ext uri="{FF2B5EF4-FFF2-40B4-BE49-F238E27FC236}">
                      <a16:creationId xmlns:a16="http://schemas.microsoft.com/office/drawing/2014/main" id="{EE8B7FF6-D8CE-4DC1-92FE-7FF43A3AD66E}"/>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79" name="TextBox 78">
                  <a:extLst>
                    <a:ext uri="{FF2B5EF4-FFF2-40B4-BE49-F238E27FC236}">
                      <a16:creationId xmlns:a16="http://schemas.microsoft.com/office/drawing/2014/main" id="{03D9584C-FAB2-4A53-BBFF-4B175A16BB2C}"/>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80" name="TextBox 79">
                  <a:extLst>
                    <a:ext uri="{FF2B5EF4-FFF2-40B4-BE49-F238E27FC236}">
                      <a16:creationId xmlns:a16="http://schemas.microsoft.com/office/drawing/2014/main" id="{6D2DB6FF-4A9E-4DD6-BBAB-BC4893A90EBA}"/>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81" name="TextBox 80">
                  <a:extLst>
                    <a:ext uri="{FF2B5EF4-FFF2-40B4-BE49-F238E27FC236}">
                      <a16:creationId xmlns:a16="http://schemas.microsoft.com/office/drawing/2014/main" id="{3D1AB56F-F124-4D33-A650-45D0AB36BBB2}"/>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82" name="TextBox 81">
                  <a:extLst>
                    <a:ext uri="{FF2B5EF4-FFF2-40B4-BE49-F238E27FC236}">
                      <a16:creationId xmlns:a16="http://schemas.microsoft.com/office/drawing/2014/main" id="{5D54CDFC-4F3F-4BB9-83AE-D21F87B03235}"/>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83" name="TextBox 82">
                  <a:extLst>
                    <a:ext uri="{FF2B5EF4-FFF2-40B4-BE49-F238E27FC236}">
                      <a16:creationId xmlns:a16="http://schemas.microsoft.com/office/drawing/2014/main" id="{747E143F-964A-4A18-BA43-2799A989ED8A}"/>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84" name="TextBox 83">
                  <a:extLst>
                    <a:ext uri="{FF2B5EF4-FFF2-40B4-BE49-F238E27FC236}">
                      <a16:creationId xmlns:a16="http://schemas.microsoft.com/office/drawing/2014/main" id="{D1D159E7-F3F3-4207-9694-B05CBB8E5A86}"/>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85" name="TextBox 84">
                  <a:extLst>
                    <a:ext uri="{FF2B5EF4-FFF2-40B4-BE49-F238E27FC236}">
                      <a16:creationId xmlns:a16="http://schemas.microsoft.com/office/drawing/2014/main" id="{0D45A93B-8E16-48B8-8BC9-BC3EC486510A}"/>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86" name="TextBox 85">
                  <a:extLst>
                    <a:ext uri="{FF2B5EF4-FFF2-40B4-BE49-F238E27FC236}">
                      <a16:creationId xmlns:a16="http://schemas.microsoft.com/office/drawing/2014/main" id="{409E7D6D-3152-48CD-B37A-B59702E6272D}"/>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126" name="Graphic 125">
            <a:extLst>
              <a:ext uri="{FF2B5EF4-FFF2-40B4-BE49-F238E27FC236}">
                <a16:creationId xmlns:a16="http://schemas.microsoft.com/office/drawing/2014/main" id="{0C93B4B4-47AD-470A-A58D-928EA7D3CE24}"/>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618161" y="2508860"/>
            <a:ext cx="670834" cy="576532"/>
          </a:xfrm>
          <a:prstGeom prst="rect">
            <a:avLst/>
          </a:prstGeom>
        </p:spPr>
      </p:pic>
      <p:pic>
        <p:nvPicPr>
          <p:cNvPr id="127" name="Graphic 126">
            <a:extLst>
              <a:ext uri="{FF2B5EF4-FFF2-40B4-BE49-F238E27FC236}">
                <a16:creationId xmlns:a16="http://schemas.microsoft.com/office/drawing/2014/main" id="{95700A6A-DDB9-4B80-96BF-1581214EF89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835238" y="2971455"/>
            <a:ext cx="951410" cy="817666"/>
          </a:xfrm>
          <a:prstGeom prst="rect">
            <a:avLst/>
          </a:prstGeom>
        </p:spPr>
      </p:pic>
    </p:spTree>
    <p:extLst>
      <p:ext uri="{BB962C8B-B14F-4D97-AF65-F5344CB8AC3E}">
        <p14:creationId xmlns:p14="http://schemas.microsoft.com/office/powerpoint/2010/main" val="3524438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A picture containing text, clock&#10;&#10;Description automatically generated">
            <a:extLst>
              <a:ext uri="{FF2B5EF4-FFF2-40B4-BE49-F238E27FC236}">
                <a16:creationId xmlns:a16="http://schemas.microsoft.com/office/drawing/2014/main" id="{F112D38A-50E6-014E-AB1A-7BC1DBE7317A}"/>
              </a:ext>
            </a:extLst>
          </p:cNvPr>
          <p:cNvPicPr>
            <a:picLocks noChangeAspect="1"/>
          </p:cNvPicPr>
          <p:nvPr/>
        </p:nvPicPr>
        <p:blipFill rotWithShape="1">
          <a:blip r:embed="rId3"/>
          <a:srcRect l="-9879" t="29196" r="31123" b="26602"/>
          <a:stretch/>
        </p:blipFill>
        <p:spPr>
          <a:xfrm>
            <a:off x="0" y="0"/>
            <a:ext cx="12191999" cy="6858000"/>
          </a:xfrm>
          <a:prstGeom prst="rect">
            <a:avLst/>
          </a:prstGeom>
        </p:spPr>
      </p:pic>
      <p:pic>
        <p:nvPicPr>
          <p:cNvPr id="68" name="Graphic 67">
            <a:extLst>
              <a:ext uri="{FF2B5EF4-FFF2-40B4-BE49-F238E27FC236}">
                <a16:creationId xmlns:a16="http://schemas.microsoft.com/office/drawing/2014/main" id="{C0436141-998F-E14A-A8C1-6ABF1360F8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1811" y="2358014"/>
            <a:ext cx="2258711" cy="1941193"/>
          </a:xfrm>
          <a:prstGeom prst="rect">
            <a:avLst/>
          </a:prstGeom>
        </p:spPr>
      </p:pic>
      <p:pic>
        <p:nvPicPr>
          <p:cNvPr id="69" name="Graphic 68">
            <a:extLst>
              <a:ext uri="{FF2B5EF4-FFF2-40B4-BE49-F238E27FC236}">
                <a16:creationId xmlns:a16="http://schemas.microsoft.com/office/drawing/2014/main" id="{1A2028AC-DE95-CB49-8DCA-979265CB8C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0978" y="1330302"/>
            <a:ext cx="2258711" cy="1941193"/>
          </a:xfrm>
          <a:prstGeom prst="rect">
            <a:avLst/>
          </a:prstGeom>
        </p:spPr>
      </p:pic>
      <p:pic>
        <p:nvPicPr>
          <p:cNvPr id="70" name="Graphic 69">
            <a:extLst>
              <a:ext uri="{FF2B5EF4-FFF2-40B4-BE49-F238E27FC236}">
                <a16:creationId xmlns:a16="http://schemas.microsoft.com/office/drawing/2014/main" id="{3B0A60A7-19F1-8B43-817F-0A69C1B3E2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73270" y="3328611"/>
            <a:ext cx="2258711" cy="1941193"/>
          </a:xfrm>
          <a:prstGeom prst="rect">
            <a:avLst/>
          </a:prstGeom>
        </p:spPr>
      </p:pic>
      <p:sp>
        <p:nvSpPr>
          <p:cNvPr id="119" name="Rectangle 118">
            <a:extLst>
              <a:ext uri="{FF2B5EF4-FFF2-40B4-BE49-F238E27FC236}">
                <a16:creationId xmlns:a16="http://schemas.microsoft.com/office/drawing/2014/main" id="{C8ED8868-9B81-FA47-B4B9-EE02D72F9452}"/>
              </a:ext>
            </a:extLst>
          </p:cNvPr>
          <p:cNvSpPr/>
          <p:nvPr/>
        </p:nvSpPr>
        <p:spPr>
          <a:xfrm>
            <a:off x="0" y="0"/>
            <a:ext cx="6237514" cy="6858000"/>
          </a:xfrm>
          <a:prstGeom prst="rect">
            <a:avLst/>
          </a:prstGeom>
          <a:solidFill>
            <a:srgbClr val="3C7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D86EE-8630-4D61-8AF0-7AB11B09D943}"/>
              </a:ext>
            </a:extLst>
          </p:cNvPr>
          <p:cNvSpPr>
            <a:spLocks noGrp="1"/>
          </p:cNvSpPr>
          <p:nvPr>
            <p:ph type="title"/>
          </p:nvPr>
        </p:nvSpPr>
        <p:spPr>
          <a:xfrm>
            <a:off x="521685" y="515844"/>
            <a:ext cx="5625659" cy="5476742"/>
          </a:xfrm>
        </p:spPr>
        <p:txBody>
          <a:bodyPr>
            <a:normAutofit/>
          </a:bodyPr>
          <a:lstStyle/>
          <a:p>
            <a:pPr>
              <a:lnSpc>
                <a:spcPct val="100000"/>
              </a:lnSpc>
            </a:pPr>
            <a:r>
              <a:rPr lang="en-US" sz="3600">
                <a:solidFill>
                  <a:schemeClr val="bg1"/>
                </a:solidFill>
                <a:latin typeface="Arial"/>
              </a:rPr>
              <a:t>…that provides equitable access to quality early childhood services for each child in Nebraska. </a:t>
            </a:r>
          </a:p>
        </p:txBody>
      </p:sp>
    </p:spTree>
    <p:extLst>
      <p:ext uri="{BB962C8B-B14F-4D97-AF65-F5344CB8AC3E}">
        <p14:creationId xmlns:p14="http://schemas.microsoft.com/office/powerpoint/2010/main" val="107303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11539" y="1125416"/>
            <a:ext cx="10542615" cy="5215094"/>
          </a:xfrm>
        </p:spPr>
        <p:txBody>
          <a:bodyPr>
            <a:normAutofit fontScale="90000"/>
          </a:bodyPr>
          <a:lstStyle/>
          <a:p>
            <a:pPr algn="l"/>
            <a:r>
              <a:rPr lang="en-US" sz="7200">
                <a:latin typeface="Arial"/>
              </a:rPr>
              <a:t>But we are not there yet.</a:t>
            </a:r>
            <a:br>
              <a:rPr lang="en-US">
                <a:latin typeface="Arial"/>
              </a:rPr>
            </a:br>
            <a:br>
              <a:rPr lang="en-US">
                <a:latin typeface="Arial"/>
              </a:rPr>
            </a:br>
            <a:r>
              <a:rPr lang="en-US">
                <a:latin typeface="Arial"/>
              </a:rPr>
              <a:t>To achieve the vision and goals, we must work together to </a:t>
            </a:r>
            <a:r>
              <a:rPr lang="en-US" sz="4400">
                <a:latin typeface="Arial"/>
              </a:rPr>
              <a:t>address gaps and remove barriers that prevent some children and families from accessing the quality early childhood services they need to thrive.</a:t>
            </a:r>
            <a:br>
              <a:rPr lang="en-US" sz="2000">
                <a:latin typeface="Arial"/>
              </a:rPr>
            </a:br>
            <a:endParaRPr lang="en-US">
              <a:latin typeface="Arial"/>
            </a:endParaRPr>
          </a:p>
        </p:txBody>
      </p:sp>
    </p:spTree>
    <p:extLst>
      <p:ext uri="{BB962C8B-B14F-4D97-AF65-F5344CB8AC3E}">
        <p14:creationId xmlns:p14="http://schemas.microsoft.com/office/powerpoint/2010/main" val="1252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680720" y="660885"/>
            <a:ext cx="4069139" cy="5135879"/>
          </a:xfrm>
        </p:spPr>
        <p:txBody>
          <a:bodyPr>
            <a:normAutofit/>
          </a:bodyPr>
          <a:lstStyle/>
          <a:p>
            <a:r>
              <a:rPr lang="en-US" sz="6000" dirty="0">
                <a:solidFill>
                  <a:srgbClr val="1470A6"/>
                </a:solidFill>
                <a:latin typeface="Arial"/>
              </a:rPr>
              <a:t>Access</a:t>
            </a:r>
            <a:r>
              <a:rPr lang="en-US" sz="6000" dirty="0">
                <a:solidFill>
                  <a:schemeClr val="tx2">
                    <a:lumMod val="60000"/>
                    <a:lumOff val="40000"/>
                  </a:schemeClr>
                </a:solidFill>
                <a:latin typeface="Arial"/>
              </a:rPr>
              <a:t> </a:t>
            </a:r>
            <a:br>
              <a:rPr lang="en-US" dirty="0">
                <a:latin typeface="Arial"/>
              </a:rPr>
            </a:br>
            <a:r>
              <a:rPr lang="en-US" dirty="0">
                <a:solidFill>
                  <a:schemeClr val="tx1"/>
                </a:solidFill>
                <a:latin typeface="Arial"/>
              </a:rPr>
              <a:t>means getting through the door.</a:t>
            </a:r>
          </a:p>
        </p:txBody>
      </p:sp>
      <p:pic>
        <p:nvPicPr>
          <p:cNvPr id="7" name="Picture 6">
            <a:extLst>
              <a:ext uri="{FF2B5EF4-FFF2-40B4-BE49-F238E27FC236}">
                <a16:creationId xmlns:a16="http://schemas.microsoft.com/office/drawing/2014/main" id="{B016909A-DD3B-473E-8516-DB1791869A5D}"/>
              </a:ext>
            </a:extLst>
          </p:cNvPr>
          <p:cNvPicPr>
            <a:picLocks noChangeAspect="1"/>
          </p:cNvPicPr>
          <p:nvPr/>
        </p:nvPicPr>
        <p:blipFill>
          <a:blip r:embed="rId3"/>
          <a:stretch>
            <a:fillRect/>
          </a:stretch>
        </p:blipFill>
        <p:spPr>
          <a:xfrm>
            <a:off x="4791964" y="65768"/>
            <a:ext cx="6681985" cy="6322122"/>
          </a:xfrm>
          <a:prstGeom prst="rect">
            <a:avLst/>
          </a:prstGeom>
        </p:spPr>
      </p:pic>
      <p:sp>
        <p:nvSpPr>
          <p:cNvPr id="3" name="Rectangle 2">
            <a:extLst>
              <a:ext uri="{FF2B5EF4-FFF2-40B4-BE49-F238E27FC236}">
                <a16:creationId xmlns:a16="http://schemas.microsoft.com/office/drawing/2014/main" id="{5DF7A733-C1D5-43BD-ACC9-CCCA60B791D1}"/>
              </a:ext>
            </a:extLst>
          </p:cNvPr>
          <p:cNvSpPr/>
          <p:nvPr/>
        </p:nvSpPr>
        <p:spPr>
          <a:xfrm>
            <a:off x="7253652" y="2444436"/>
            <a:ext cx="1843766" cy="1837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A2D3483-C7F0-48DB-A2F6-C1468FCFD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8497" y="2337766"/>
            <a:ext cx="1928921" cy="1778126"/>
          </a:xfrm>
          <a:prstGeom prst="rect">
            <a:avLst/>
          </a:prstGeom>
        </p:spPr>
      </p:pic>
      <p:sp>
        <p:nvSpPr>
          <p:cNvPr id="8" name="Oval 7">
            <a:extLst>
              <a:ext uri="{FF2B5EF4-FFF2-40B4-BE49-F238E27FC236}">
                <a16:creationId xmlns:a16="http://schemas.microsoft.com/office/drawing/2014/main" id="{9C2CB2EC-32A2-43B0-947E-A08955B51E23}"/>
              </a:ext>
            </a:extLst>
          </p:cNvPr>
          <p:cNvSpPr/>
          <p:nvPr/>
        </p:nvSpPr>
        <p:spPr>
          <a:xfrm>
            <a:off x="7481083" y="1409697"/>
            <a:ext cx="1303746" cy="928070"/>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Graphic 8">
            <a:extLst>
              <a:ext uri="{FF2B5EF4-FFF2-40B4-BE49-F238E27FC236}">
                <a16:creationId xmlns:a16="http://schemas.microsoft.com/office/drawing/2014/main" id="{9F05BAE8-9EDE-4FCB-A4A9-5D331A8538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119617">
            <a:off x="7725277" y="1453715"/>
            <a:ext cx="852809" cy="717442"/>
          </a:xfrm>
          <a:prstGeom prst="rect">
            <a:avLst/>
          </a:prstGeom>
        </p:spPr>
      </p:pic>
    </p:spTree>
    <p:extLst>
      <p:ext uri="{BB962C8B-B14F-4D97-AF65-F5344CB8AC3E}">
        <p14:creationId xmlns:p14="http://schemas.microsoft.com/office/powerpoint/2010/main" val="264014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838200" y="365125"/>
            <a:ext cx="10515600" cy="1325563"/>
          </a:xfrm>
        </p:spPr>
        <p:txBody>
          <a:bodyPr anchor="ctr">
            <a:normAutofit/>
          </a:bodyPr>
          <a:lstStyle/>
          <a:p>
            <a:r>
              <a:rPr lang="en-US">
                <a:latin typeface="Arial"/>
              </a:rPr>
              <a:t>Doors close when there are gaps in availability or barriers to access.</a:t>
            </a:r>
          </a:p>
        </p:txBody>
      </p:sp>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846723" y="1801742"/>
            <a:ext cx="11040477" cy="4384675"/>
          </a:xfrm>
        </p:spPr>
        <p:txBody>
          <a:bodyPr vert="horz" lIns="91440" tIns="45720" rIns="91440" bIns="45720" rtlCol="0" anchor="t">
            <a:normAutofit/>
          </a:bodyPr>
          <a:lstStyle/>
          <a:p>
            <a:pPr marL="0" indent="0">
              <a:lnSpc>
                <a:spcPct val="100000"/>
              </a:lnSpc>
              <a:buNone/>
            </a:pPr>
            <a:r>
              <a:rPr lang="en-US" sz="2400" dirty="0">
                <a:latin typeface="Arial"/>
                <a:cs typeface="Arial"/>
              </a:rPr>
              <a:t>Many communities across Nebraska face the following:</a:t>
            </a:r>
          </a:p>
          <a:p>
            <a:pPr marL="512445" indent="-171450">
              <a:lnSpc>
                <a:spcPct val="100000"/>
              </a:lnSpc>
              <a:buFont typeface="Arial" panose="020B0604020202020204" pitchFamily="34" charset="0"/>
              <a:buChar char="•"/>
            </a:pPr>
            <a:r>
              <a:rPr lang="en-US" sz="2400" dirty="0">
                <a:latin typeface="Arial"/>
                <a:cs typeface="Arial"/>
              </a:rPr>
              <a:t>Significant lack of available space in early care and education </a:t>
            </a:r>
          </a:p>
          <a:p>
            <a:pPr marL="512445" indent="-171450">
              <a:lnSpc>
                <a:spcPct val="100000"/>
              </a:lnSpc>
              <a:buFont typeface="Arial" panose="020B0604020202020204" pitchFamily="34" charset="0"/>
              <a:buChar char="•"/>
            </a:pPr>
            <a:r>
              <a:rPr lang="en-US" sz="2400" dirty="0">
                <a:latin typeface="Arial"/>
                <a:cs typeface="Calibri"/>
              </a:rPr>
              <a:t>Limited availability of other essential services</a:t>
            </a:r>
            <a:endParaRPr lang="en-US" sz="2400" b="1" dirty="0">
              <a:latin typeface="Arial"/>
              <a:cs typeface="Calibri" panose="020F0502020204030204"/>
            </a:endParaRPr>
          </a:p>
          <a:p>
            <a:pPr marL="0" indent="0">
              <a:lnSpc>
                <a:spcPct val="100000"/>
              </a:lnSpc>
              <a:buNone/>
            </a:pPr>
            <a:r>
              <a:rPr lang="en-US" sz="2400" i="0" u="none" strike="noStrike" baseline="0" dirty="0">
                <a:latin typeface="Arial"/>
                <a:cs typeface="Arial"/>
              </a:rPr>
              <a:t>Cost was the barrier most often reported by families to enrolling their child in early care and education. Other barriers include:</a:t>
            </a:r>
            <a:r>
              <a:rPr lang="en-US" sz="2400" dirty="0">
                <a:latin typeface="Arial"/>
                <a:cs typeface="Arial"/>
              </a:rPr>
              <a:t> </a:t>
            </a:r>
            <a:endParaRPr lang="en-US" sz="2400" i="0" u="none" strike="noStrike" baseline="0" dirty="0">
              <a:latin typeface="Arial"/>
              <a:cs typeface="Arial"/>
            </a:endParaRPr>
          </a:p>
          <a:p>
            <a:pPr marL="577850">
              <a:lnSpc>
                <a:spcPct val="100000"/>
              </a:lnSpc>
            </a:pPr>
            <a:r>
              <a:rPr lang="en-US" sz="2400" dirty="0">
                <a:latin typeface="Arial"/>
                <a:cs typeface="Arial"/>
              </a:rPr>
              <a:t>Eligibility criteria for child care subsidy that limit access</a:t>
            </a:r>
          </a:p>
          <a:p>
            <a:pPr marL="577850">
              <a:lnSpc>
                <a:spcPct val="100000"/>
              </a:lnSpc>
            </a:pPr>
            <a:r>
              <a:rPr lang="en-US" sz="2400" dirty="0">
                <a:latin typeface="Arial"/>
                <a:cs typeface="Arial"/>
              </a:rPr>
              <a:t>Transportation to reach care settings</a:t>
            </a:r>
          </a:p>
          <a:p>
            <a:pPr marL="577850">
              <a:lnSpc>
                <a:spcPct val="100000"/>
              </a:lnSpc>
            </a:pPr>
            <a:r>
              <a:rPr lang="en-US" sz="2400" dirty="0">
                <a:latin typeface="Arial"/>
                <a:cs typeface="Arial"/>
              </a:rPr>
              <a:t>Hours of operation (for families who work shifts other than the typical 8-5)</a:t>
            </a:r>
          </a:p>
          <a:p>
            <a:pPr marL="577850">
              <a:lnSpc>
                <a:spcPct val="100000"/>
              </a:lnSpc>
            </a:pPr>
            <a:r>
              <a:rPr lang="en-US" sz="2400" dirty="0">
                <a:latin typeface="Arial"/>
                <a:cs typeface="Arial"/>
              </a:rPr>
              <a:t>Only finding options that did not meet families’ expectations for quality</a:t>
            </a:r>
          </a:p>
        </p:txBody>
      </p:sp>
    </p:spTree>
    <p:extLst>
      <p:ext uri="{BB962C8B-B14F-4D97-AF65-F5344CB8AC3E}">
        <p14:creationId xmlns:p14="http://schemas.microsoft.com/office/powerpoint/2010/main" val="280492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A762D7-D451-452F-AB20-38187BA88149}"/>
              </a:ext>
            </a:extLst>
          </p:cNvPr>
          <p:cNvSpPr txBox="1"/>
          <p:nvPr/>
        </p:nvSpPr>
        <p:spPr>
          <a:xfrm>
            <a:off x="556591" y="415759"/>
            <a:ext cx="11078818" cy="923330"/>
          </a:xfrm>
          <a:prstGeom prst="rect">
            <a:avLst/>
          </a:prstGeom>
          <a:noFill/>
        </p:spPr>
        <p:txBody>
          <a:bodyPr wrap="square">
            <a:spAutoFit/>
          </a:bodyPr>
          <a:lstStyle/>
          <a:p>
            <a:pPr algn="ctr"/>
            <a:r>
              <a:rPr lang="en-US" sz="5400" dirty="0">
                <a:solidFill>
                  <a:schemeClr val="bg1"/>
                </a:solidFill>
                <a:latin typeface="Arial"/>
                <a:cs typeface="Arial"/>
              </a:rPr>
              <a:t>Purpose</a:t>
            </a:r>
          </a:p>
        </p:txBody>
      </p:sp>
      <p:sp>
        <p:nvSpPr>
          <p:cNvPr id="6" name="TextBox 5">
            <a:extLst>
              <a:ext uri="{FF2B5EF4-FFF2-40B4-BE49-F238E27FC236}">
                <a16:creationId xmlns:a16="http://schemas.microsoft.com/office/drawing/2014/main" id="{0CF52B3F-B4EC-4519-9C38-271843B847AB}"/>
              </a:ext>
            </a:extLst>
          </p:cNvPr>
          <p:cNvSpPr txBox="1"/>
          <p:nvPr/>
        </p:nvSpPr>
        <p:spPr>
          <a:xfrm>
            <a:off x="1160680" y="3761255"/>
            <a:ext cx="10154615"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a:ea typeface="Calibri" panose="020F0502020204030204" pitchFamily="34" charset="0"/>
                <a:cs typeface="Arial"/>
              </a:rPr>
              <a:t>Present Key Concepts</a:t>
            </a:r>
            <a:endParaRPr lang="en-US" sz="4400" dirty="0">
              <a:solidFill>
                <a:schemeClr val="bg1"/>
              </a:solidFill>
              <a:effectLst/>
              <a:latin typeface="Arial"/>
              <a:ea typeface="Calibri" panose="020F0502020204030204" pitchFamily="34" charset="0"/>
              <a:cs typeface="Arial"/>
            </a:endParaRPr>
          </a:p>
        </p:txBody>
      </p:sp>
      <p:sp>
        <p:nvSpPr>
          <p:cNvPr id="9" name="TextBox 8">
            <a:extLst>
              <a:ext uri="{FF2B5EF4-FFF2-40B4-BE49-F238E27FC236}">
                <a16:creationId xmlns:a16="http://schemas.microsoft.com/office/drawing/2014/main" id="{E45126BB-9278-4449-9196-A2465E070A3C}"/>
              </a:ext>
            </a:extLst>
          </p:cNvPr>
          <p:cNvSpPr txBox="1"/>
          <p:nvPr/>
        </p:nvSpPr>
        <p:spPr>
          <a:xfrm>
            <a:off x="1016304" y="1885033"/>
            <a:ext cx="10154616" cy="1446550"/>
          </a:xfrm>
          <a:prstGeom prst="rect">
            <a:avLst/>
          </a:prstGeom>
          <a:noFill/>
        </p:spPr>
        <p:txBody>
          <a:bodyPr wrap="square" lIns="91440" tIns="45720" rIns="91440" bIns="45720" anchor="t">
            <a:spAutoFit/>
          </a:bodyPr>
          <a:lstStyle/>
          <a:p>
            <a:pPr algn="ctr"/>
            <a:r>
              <a:rPr lang="en-US" sz="4400" dirty="0">
                <a:solidFill>
                  <a:schemeClr val="bg1"/>
                </a:solidFill>
                <a:latin typeface="Arial"/>
                <a:ea typeface="Calibri" panose="020F0502020204030204" pitchFamily="34" charset="0"/>
                <a:cs typeface="Arial"/>
              </a:rPr>
              <a:t>Introduce the Nebraska Early Childhood Strategic Plan</a:t>
            </a:r>
            <a:endParaRPr lang="en-US" sz="4400" dirty="0">
              <a:solidFill>
                <a:schemeClr val="bg1"/>
              </a:solidFill>
              <a:latin typeface="Arial"/>
              <a:cs typeface="Arial"/>
            </a:endParaRPr>
          </a:p>
        </p:txBody>
      </p:sp>
      <p:sp>
        <p:nvSpPr>
          <p:cNvPr id="7" name="TextBox 6">
            <a:extLst>
              <a:ext uri="{FF2B5EF4-FFF2-40B4-BE49-F238E27FC236}">
                <a16:creationId xmlns:a16="http://schemas.microsoft.com/office/drawing/2014/main" id="{6E438BF4-5475-49A2-838B-4556998B2F05}"/>
              </a:ext>
            </a:extLst>
          </p:cNvPr>
          <p:cNvSpPr txBox="1"/>
          <p:nvPr/>
        </p:nvSpPr>
        <p:spPr>
          <a:xfrm>
            <a:off x="1160681" y="4960369"/>
            <a:ext cx="1015461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a:ea typeface="Calibri" panose="020F0502020204030204" pitchFamily="34" charset="0"/>
                <a:cs typeface="Arial"/>
              </a:rPr>
              <a:t>Generate Interest and Involvement</a:t>
            </a:r>
            <a:endParaRPr lang="en-US" sz="4400" dirty="0">
              <a:solidFill>
                <a:schemeClr val="bg1"/>
              </a:solidFill>
              <a:effectLst/>
              <a:latin typeface="Arial"/>
              <a:ea typeface="Calibri" panose="020F0502020204030204" pitchFamily="34" charset="0"/>
              <a:cs typeface="Arial"/>
            </a:endParaRPr>
          </a:p>
        </p:txBody>
      </p:sp>
    </p:spTree>
    <p:extLst>
      <p:ext uri="{BB962C8B-B14F-4D97-AF65-F5344CB8AC3E}">
        <p14:creationId xmlns:p14="http://schemas.microsoft.com/office/powerpoint/2010/main" val="3505305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838200" y="365126"/>
            <a:ext cx="11147854" cy="1237300"/>
          </a:xfrm>
        </p:spPr>
        <p:txBody>
          <a:bodyPr anchor="ctr">
            <a:normAutofit/>
          </a:bodyPr>
          <a:lstStyle/>
          <a:p>
            <a:r>
              <a:rPr lang="en-US" sz="3200" dirty="0">
                <a:latin typeface="Arial"/>
              </a:rPr>
              <a:t>While all children experience a variety of conditions that impact their development and learning... </a:t>
            </a:r>
          </a:p>
        </p:txBody>
      </p:sp>
      <p:sp>
        <p:nvSpPr>
          <p:cNvPr id="4" name="TextBox 3">
            <a:extLst>
              <a:ext uri="{FF2B5EF4-FFF2-40B4-BE49-F238E27FC236}">
                <a16:creationId xmlns:a16="http://schemas.microsoft.com/office/drawing/2014/main" id="{D83567F9-EDDD-423D-9264-13E12FA45E6A}"/>
              </a:ext>
            </a:extLst>
          </p:cNvPr>
          <p:cNvSpPr txBox="1"/>
          <p:nvPr/>
        </p:nvSpPr>
        <p:spPr>
          <a:xfrm>
            <a:off x="838199" y="6047180"/>
            <a:ext cx="10748211" cy="338554"/>
          </a:xfrm>
          <a:prstGeom prst="rect">
            <a:avLst/>
          </a:prstGeom>
          <a:noFill/>
        </p:spPr>
        <p:txBody>
          <a:bodyPr wrap="square" rtlCol="0">
            <a:spAutoFit/>
          </a:bodyPr>
          <a:lstStyle/>
          <a:p>
            <a:r>
              <a:rPr lang="en-US" sz="1600">
                <a:latin typeface="Helvetica Neue" panose="02000503000000020004"/>
              </a:rPr>
              <a:t>See page 5 of the Strategic Plan Executive Summary for the full list of conditions impacting children’s development.</a:t>
            </a:r>
          </a:p>
        </p:txBody>
      </p:sp>
      <p:sp>
        <p:nvSpPr>
          <p:cNvPr id="6" name="TextBox 5">
            <a:extLst>
              <a:ext uri="{FF2B5EF4-FFF2-40B4-BE49-F238E27FC236}">
                <a16:creationId xmlns:a16="http://schemas.microsoft.com/office/drawing/2014/main" id="{2489BA73-3047-4DF7-8115-8AE1FA0B7754}"/>
              </a:ext>
            </a:extLst>
          </p:cNvPr>
          <p:cNvSpPr txBox="1"/>
          <p:nvPr/>
        </p:nvSpPr>
        <p:spPr>
          <a:xfrm>
            <a:off x="838199" y="1461309"/>
            <a:ext cx="10647947" cy="4585871"/>
          </a:xfrm>
          <a:prstGeom prst="rect">
            <a:avLst/>
          </a:prstGeom>
          <a:noFill/>
        </p:spPr>
        <p:txBody>
          <a:bodyPr wrap="square" lIns="91440" tIns="45720" rIns="91440" bIns="45720" anchor="t">
            <a:spAutoFit/>
          </a:bodyPr>
          <a:lstStyle/>
          <a:p>
            <a:pPr>
              <a:spcAft>
                <a:spcPts val="1200"/>
              </a:spcAft>
            </a:pPr>
            <a:r>
              <a:rPr lang="en-US" sz="2800" dirty="0">
                <a:latin typeface="Arial"/>
                <a:cs typeface="Arial"/>
              </a:rPr>
              <a:t>… </a:t>
            </a:r>
            <a:r>
              <a:rPr lang="en-US" sz="2800" i="1" u="sng" dirty="0">
                <a:latin typeface="Arial"/>
                <a:cs typeface="Arial"/>
              </a:rPr>
              <a:t>families who experience certain types of conditions</a:t>
            </a:r>
            <a:r>
              <a:rPr lang="en-US" sz="2800" dirty="0">
                <a:latin typeface="Arial"/>
                <a:cs typeface="Arial"/>
              </a:rPr>
              <a:t>, or more than one of these conditions, </a:t>
            </a:r>
            <a:r>
              <a:rPr lang="en-US" sz="2800" i="1" u="sng" dirty="0">
                <a:latin typeface="Arial"/>
                <a:cs typeface="Arial"/>
              </a:rPr>
              <a:t>report more difficulty accessing the full range of services </a:t>
            </a:r>
            <a:r>
              <a:rPr lang="en-US" sz="2800" dirty="0">
                <a:latin typeface="Arial"/>
                <a:cs typeface="Arial"/>
              </a:rPr>
              <a:t>they need to build their children’s well-being. </a:t>
            </a:r>
            <a:r>
              <a:rPr lang="en-US" sz="2400" dirty="0">
                <a:latin typeface="Arial"/>
                <a:cs typeface="Arial"/>
              </a:rPr>
              <a:t>These conditions may be:</a:t>
            </a:r>
          </a:p>
          <a:p>
            <a:pPr marL="342900" indent="-342900">
              <a:spcAft>
                <a:spcPts val="1200"/>
              </a:spcAft>
              <a:buFont typeface="Arial" panose="020B0604020202020204" pitchFamily="34" charset="0"/>
              <a:buChar char="•"/>
            </a:pPr>
            <a:r>
              <a:rPr lang="en-US" sz="2400" b="0" i="0" u="none" strike="noStrike" baseline="0" dirty="0">
                <a:latin typeface="Arial"/>
                <a:cs typeface="Arial"/>
              </a:rPr>
              <a:t>Unique to the child </a:t>
            </a:r>
            <a:r>
              <a:rPr lang="en-US" sz="2400" b="0" i="1" u="none" strike="noStrike" baseline="0" dirty="0">
                <a:latin typeface="Arial"/>
                <a:cs typeface="Arial"/>
              </a:rPr>
              <a:t>(such as a disability)</a:t>
            </a:r>
          </a:p>
          <a:p>
            <a:pPr marL="342900" indent="-342900">
              <a:spcAft>
                <a:spcPts val="1200"/>
              </a:spcAft>
              <a:buFont typeface="Arial" panose="020B0604020202020204" pitchFamily="34" charset="0"/>
              <a:buChar char="•"/>
            </a:pPr>
            <a:r>
              <a:rPr lang="en-US" sz="2400" dirty="0">
                <a:latin typeface="Arial"/>
                <a:cs typeface="Arial"/>
              </a:rPr>
              <a:t>Unique to the parents </a:t>
            </a:r>
            <a:r>
              <a:rPr lang="en-US" sz="2400" i="1" dirty="0">
                <a:latin typeface="Arial"/>
                <a:cs typeface="Arial"/>
              </a:rPr>
              <a:t>(such as age, mental illness, or education level)</a:t>
            </a:r>
            <a:endParaRPr lang="en-US" sz="2400" b="0" i="1" u="none" strike="noStrike" baseline="0" dirty="0">
              <a:latin typeface="Arial"/>
              <a:cs typeface="Arial"/>
            </a:endParaRPr>
          </a:p>
          <a:p>
            <a:pPr marL="342900" indent="-342900">
              <a:spcAft>
                <a:spcPts val="1200"/>
              </a:spcAft>
              <a:buFont typeface="Arial" panose="020B0604020202020204" pitchFamily="34" charset="0"/>
              <a:buChar char="•"/>
            </a:pPr>
            <a:r>
              <a:rPr lang="en-US" sz="2400" dirty="0">
                <a:latin typeface="Arial"/>
                <a:cs typeface="Arial"/>
              </a:rPr>
              <a:t>Affecting the child’s family </a:t>
            </a:r>
            <a:r>
              <a:rPr lang="en-US" sz="2400" i="1" dirty="0">
                <a:latin typeface="Arial"/>
                <a:cs typeface="Arial"/>
              </a:rPr>
              <a:t>(such as housing or food insecurity)</a:t>
            </a:r>
          </a:p>
          <a:p>
            <a:pPr marL="342900" indent="-342900">
              <a:spcAft>
                <a:spcPts val="1200"/>
              </a:spcAft>
              <a:buFont typeface="Arial" panose="020B0604020202020204" pitchFamily="34" charset="0"/>
              <a:buChar char="•"/>
            </a:pPr>
            <a:r>
              <a:rPr lang="en-US" sz="2400" b="0" i="0" u="none" strike="noStrike" baseline="0" dirty="0">
                <a:latin typeface="Arial"/>
                <a:cs typeface="Arial"/>
              </a:rPr>
              <a:t>Affecting the child’s community </a:t>
            </a:r>
            <a:r>
              <a:rPr lang="en-US" sz="2400" b="0" i="1" u="none" strike="noStrike" baseline="0" dirty="0">
                <a:latin typeface="Arial"/>
                <a:cs typeface="Arial"/>
              </a:rPr>
              <a:t>(such as discrimination based on perceptions of a child’s or family member's race, ethnicity, or immigration status)</a:t>
            </a:r>
          </a:p>
        </p:txBody>
      </p:sp>
    </p:spTree>
    <p:extLst>
      <p:ext uri="{BB962C8B-B14F-4D97-AF65-F5344CB8AC3E}">
        <p14:creationId xmlns:p14="http://schemas.microsoft.com/office/powerpoint/2010/main" val="777249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882A5-E95A-431E-AA4E-2896AF520471}"/>
              </a:ext>
            </a:extLst>
          </p:cNvPr>
          <p:cNvSpPr>
            <a:spLocks noGrp="1"/>
          </p:cNvSpPr>
          <p:nvPr>
            <p:ph type="title"/>
          </p:nvPr>
        </p:nvSpPr>
        <p:spPr>
          <a:xfrm>
            <a:off x="623084" y="556159"/>
            <a:ext cx="5351119" cy="5876172"/>
          </a:xfrm>
        </p:spPr>
        <p:txBody>
          <a:bodyPr anchor="ctr">
            <a:normAutofit/>
          </a:bodyPr>
          <a:lstStyle/>
          <a:p>
            <a:pPr algn="l">
              <a:lnSpc>
                <a:spcPct val="100000"/>
              </a:lnSpc>
            </a:pPr>
            <a:r>
              <a:rPr lang="en-US" dirty="0">
                <a:latin typeface="Arial"/>
              </a:rPr>
              <a:t>Creating equity for all families begins with opening the doors that are closed and promoting the well-being of </a:t>
            </a:r>
            <a:r>
              <a:rPr lang="en-US" i="1" dirty="0">
                <a:latin typeface="Arial"/>
              </a:rPr>
              <a:t>all</a:t>
            </a:r>
            <a:r>
              <a:rPr lang="en-US" dirty="0">
                <a:latin typeface="Arial"/>
              </a:rPr>
              <a:t> children. </a:t>
            </a:r>
          </a:p>
        </p:txBody>
      </p:sp>
      <p:grpSp>
        <p:nvGrpSpPr>
          <p:cNvPr id="4" name="Group 3">
            <a:extLst>
              <a:ext uri="{FF2B5EF4-FFF2-40B4-BE49-F238E27FC236}">
                <a16:creationId xmlns:a16="http://schemas.microsoft.com/office/drawing/2014/main" id="{F3459B26-1014-4D8D-B583-D96EB9182AC9}"/>
              </a:ext>
            </a:extLst>
          </p:cNvPr>
          <p:cNvGrpSpPr/>
          <p:nvPr/>
        </p:nvGrpSpPr>
        <p:grpSpPr>
          <a:xfrm>
            <a:off x="6096000" y="407235"/>
            <a:ext cx="5684314" cy="5684314"/>
            <a:chOff x="3160246" y="456427"/>
            <a:chExt cx="5684314" cy="5684314"/>
          </a:xfrm>
        </p:grpSpPr>
        <p:sp>
          <p:nvSpPr>
            <p:cNvPr id="5" name="Oval 4">
              <a:extLst>
                <a:ext uri="{FF2B5EF4-FFF2-40B4-BE49-F238E27FC236}">
                  <a16:creationId xmlns:a16="http://schemas.microsoft.com/office/drawing/2014/main" id="{01FE0189-B8E4-4FAC-AD89-96912118A00B}"/>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Box 5">
              <a:extLst>
                <a:ext uri="{FF2B5EF4-FFF2-40B4-BE49-F238E27FC236}">
                  <a16:creationId xmlns:a16="http://schemas.microsoft.com/office/drawing/2014/main" id="{2E6DC229-88B5-4F22-B555-5E08984FB43C}"/>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7" name="Oval 6">
              <a:extLst>
                <a:ext uri="{FF2B5EF4-FFF2-40B4-BE49-F238E27FC236}">
                  <a16:creationId xmlns:a16="http://schemas.microsoft.com/office/drawing/2014/main" id="{9C84EB33-C788-4576-BBD6-18180BDFAF54}"/>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TextBox 7">
              <a:extLst>
                <a:ext uri="{FF2B5EF4-FFF2-40B4-BE49-F238E27FC236}">
                  <a16:creationId xmlns:a16="http://schemas.microsoft.com/office/drawing/2014/main" id="{E309F521-48ED-41CD-A4BF-CAAECF18B5BD}"/>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9" name="Oval 8">
              <a:extLst>
                <a:ext uri="{FF2B5EF4-FFF2-40B4-BE49-F238E27FC236}">
                  <a16:creationId xmlns:a16="http://schemas.microsoft.com/office/drawing/2014/main" id="{AE2B6971-98A3-4C77-9EC8-30E3A3DDE25A}"/>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TextBox 9">
              <a:extLst>
                <a:ext uri="{FF2B5EF4-FFF2-40B4-BE49-F238E27FC236}">
                  <a16:creationId xmlns:a16="http://schemas.microsoft.com/office/drawing/2014/main" id="{1B4DE070-3AD1-4C2E-92E6-C170C857E970}"/>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1" name="Group 10">
              <a:extLst>
                <a:ext uri="{FF2B5EF4-FFF2-40B4-BE49-F238E27FC236}">
                  <a16:creationId xmlns:a16="http://schemas.microsoft.com/office/drawing/2014/main" id="{DFA2C76F-1D21-4736-A709-0558C2CFD473}"/>
                </a:ext>
              </a:extLst>
            </p:cNvPr>
            <p:cNvGrpSpPr/>
            <p:nvPr/>
          </p:nvGrpSpPr>
          <p:grpSpPr>
            <a:xfrm>
              <a:off x="3928454" y="1309708"/>
              <a:ext cx="4114290" cy="4120996"/>
              <a:chOff x="3928454" y="1282276"/>
              <a:chExt cx="4114290" cy="4120996"/>
            </a:xfrm>
          </p:grpSpPr>
          <p:grpSp>
            <p:nvGrpSpPr>
              <p:cNvPr id="12" name="Group 11">
                <a:extLst>
                  <a:ext uri="{FF2B5EF4-FFF2-40B4-BE49-F238E27FC236}">
                    <a16:creationId xmlns:a16="http://schemas.microsoft.com/office/drawing/2014/main" id="{7E7DA878-3CFB-4D42-A386-BC851F1DF29C}"/>
                  </a:ext>
                </a:extLst>
              </p:cNvPr>
              <p:cNvGrpSpPr/>
              <p:nvPr/>
            </p:nvGrpSpPr>
            <p:grpSpPr>
              <a:xfrm>
                <a:off x="3928454" y="1282276"/>
                <a:ext cx="4114290" cy="4120996"/>
                <a:chOff x="3928454" y="1282276"/>
                <a:chExt cx="4114290" cy="4120996"/>
              </a:xfrm>
            </p:grpSpPr>
            <p:sp>
              <p:nvSpPr>
                <p:cNvPr id="26" name="Oval 25">
                  <a:extLst>
                    <a:ext uri="{FF2B5EF4-FFF2-40B4-BE49-F238E27FC236}">
                      <a16:creationId xmlns:a16="http://schemas.microsoft.com/office/drawing/2014/main" id="{6AC11731-80F8-47A5-9A95-2A22F78EF666}"/>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27" name="Group 26">
                  <a:extLst>
                    <a:ext uri="{FF2B5EF4-FFF2-40B4-BE49-F238E27FC236}">
                      <a16:creationId xmlns:a16="http://schemas.microsoft.com/office/drawing/2014/main" id="{7A82627E-8237-4AE0-909A-D3A192B31833}"/>
                    </a:ext>
                  </a:extLst>
                </p:cNvPr>
                <p:cNvGrpSpPr/>
                <p:nvPr/>
              </p:nvGrpSpPr>
              <p:grpSpPr>
                <a:xfrm>
                  <a:off x="3928454" y="1282276"/>
                  <a:ext cx="4114290" cy="4120996"/>
                  <a:chOff x="3312081" y="358353"/>
                  <a:chExt cx="5994578" cy="6004347"/>
                </a:xfrm>
              </p:grpSpPr>
              <p:grpSp>
                <p:nvGrpSpPr>
                  <p:cNvPr id="28" name="Group 27">
                    <a:extLst>
                      <a:ext uri="{FF2B5EF4-FFF2-40B4-BE49-F238E27FC236}">
                        <a16:creationId xmlns:a16="http://schemas.microsoft.com/office/drawing/2014/main" id="{3675AB20-26FA-4910-A558-C613D1BB67DD}"/>
                      </a:ext>
                    </a:extLst>
                  </p:cNvPr>
                  <p:cNvGrpSpPr/>
                  <p:nvPr/>
                </p:nvGrpSpPr>
                <p:grpSpPr>
                  <a:xfrm>
                    <a:off x="6672221" y="710678"/>
                    <a:ext cx="1524000" cy="1663700"/>
                    <a:chOff x="6588087" y="365674"/>
                    <a:chExt cx="1524000" cy="1663700"/>
                  </a:xfrm>
                </p:grpSpPr>
                <p:pic>
                  <p:nvPicPr>
                    <p:cNvPr id="62" name="Graphic 61">
                      <a:extLst>
                        <a:ext uri="{FF2B5EF4-FFF2-40B4-BE49-F238E27FC236}">
                          <a16:creationId xmlns:a16="http://schemas.microsoft.com/office/drawing/2014/main" id="{18EEBE3A-3FC5-4343-A782-0FA0989681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63" name="Graphic 62">
                      <a:extLst>
                        <a:ext uri="{FF2B5EF4-FFF2-40B4-BE49-F238E27FC236}">
                          <a16:creationId xmlns:a16="http://schemas.microsoft.com/office/drawing/2014/main" id="{842D51A0-2D55-491A-8F36-713B9D075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29" name="Group 28">
                    <a:extLst>
                      <a:ext uri="{FF2B5EF4-FFF2-40B4-BE49-F238E27FC236}">
                        <a16:creationId xmlns:a16="http://schemas.microsoft.com/office/drawing/2014/main" id="{DF1E0998-BAA6-4B17-BF23-3ADB9ACA4399}"/>
                      </a:ext>
                    </a:extLst>
                  </p:cNvPr>
                  <p:cNvGrpSpPr/>
                  <p:nvPr/>
                </p:nvGrpSpPr>
                <p:grpSpPr>
                  <a:xfrm>
                    <a:off x="7228272" y="1463251"/>
                    <a:ext cx="1689100" cy="1562100"/>
                    <a:chOff x="7133066" y="1057778"/>
                    <a:chExt cx="1689100" cy="1562100"/>
                  </a:xfrm>
                </p:grpSpPr>
                <p:pic>
                  <p:nvPicPr>
                    <p:cNvPr id="60" name="Graphic 59">
                      <a:extLst>
                        <a:ext uri="{FF2B5EF4-FFF2-40B4-BE49-F238E27FC236}">
                          <a16:creationId xmlns:a16="http://schemas.microsoft.com/office/drawing/2014/main" id="{C7911917-47EA-4C60-94DC-3BCB75AA5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1" name="Graphic 60">
                      <a:extLst>
                        <a:ext uri="{FF2B5EF4-FFF2-40B4-BE49-F238E27FC236}">
                          <a16:creationId xmlns:a16="http://schemas.microsoft.com/office/drawing/2014/main" id="{27EE252E-00B3-49FA-B190-A61D4F3E52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30" name="Group 29">
                    <a:extLst>
                      <a:ext uri="{FF2B5EF4-FFF2-40B4-BE49-F238E27FC236}">
                        <a16:creationId xmlns:a16="http://schemas.microsoft.com/office/drawing/2014/main" id="{5637680B-DDCC-45FA-95BC-CC747A1A1951}"/>
                      </a:ext>
                    </a:extLst>
                  </p:cNvPr>
                  <p:cNvGrpSpPr/>
                  <p:nvPr/>
                </p:nvGrpSpPr>
                <p:grpSpPr>
                  <a:xfrm>
                    <a:off x="7262221" y="3687573"/>
                    <a:ext cx="1676400" cy="1562100"/>
                    <a:chOff x="7200376" y="3173425"/>
                    <a:chExt cx="1676400" cy="1562100"/>
                  </a:xfrm>
                </p:grpSpPr>
                <p:pic>
                  <p:nvPicPr>
                    <p:cNvPr id="58" name="Graphic 57">
                      <a:extLst>
                        <a:ext uri="{FF2B5EF4-FFF2-40B4-BE49-F238E27FC236}">
                          <a16:creationId xmlns:a16="http://schemas.microsoft.com/office/drawing/2014/main" id="{8F946BA2-99D4-4027-873A-0594847D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59" name="Graphic 58">
                      <a:extLst>
                        <a:ext uri="{FF2B5EF4-FFF2-40B4-BE49-F238E27FC236}">
                          <a16:creationId xmlns:a16="http://schemas.microsoft.com/office/drawing/2014/main" id="{8FF1DC69-8582-455C-ABE8-2C9C97B036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1" name="Group 30">
                    <a:extLst>
                      <a:ext uri="{FF2B5EF4-FFF2-40B4-BE49-F238E27FC236}">
                        <a16:creationId xmlns:a16="http://schemas.microsoft.com/office/drawing/2014/main" id="{511B01AC-77C2-4875-9986-1E785167AD03}"/>
                      </a:ext>
                    </a:extLst>
                  </p:cNvPr>
                  <p:cNvGrpSpPr/>
                  <p:nvPr/>
                </p:nvGrpSpPr>
                <p:grpSpPr>
                  <a:xfrm>
                    <a:off x="6638995" y="4315258"/>
                    <a:ext cx="1549400" cy="1651000"/>
                    <a:chOff x="6629400" y="3751970"/>
                    <a:chExt cx="1549400" cy="1651000"/>
                  </a:xfrm>
                </p:grpSpPr>
                <p:pic>
                  <p:nvPicPr>
                    <p:cNvPr id="56" name="Graphic 55">
                      <a:extLst>
                        <a:ext uri="{FF2B5EF4-FFF2-40B4-BE49-F238E27FC236}">
                          <a16:creationId xmlns:a16="http://schemas.microsoft.com/office/drawing/2014/main" id="{7A4631DD-D149-427C-BD7B-BD4D4A80BE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57" name="Graphic 56">
                      <a:extLst>
                        <a:ext uri="{FF2B5EF4-FFF2-40B4-BE49-F238E27FC236}">
                          <a16:creationId xmlns:a16="http://schemas.microsoft.com/office/drawing/2014/main" id="{D61952FD-A211-46DB-8BEB-7BD30E1B64A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2" name="Group 31">
                    <a:extLst>
                      <a:ext uri="{FF2B5EF4-FFF2-40B4-BE49-F238E27FC236}">
                        <a16:creationId xmlns:a16="http://schemas.microsoft.com/office/drawing/2014/main" id="{90CA60D2-D270-41BE-8391-59A8FDF8935A}"/>
                      </a:ext>
                    </a:extLst>
                  </p:cNvPr>
                  <p:cNvGrpSpPr/>
                  <p:nvPr/>
                </p:nvGrpSpPr>
                <p:grpSpPr>
                  <a:xfrm>
                    <a:off x="5621270" y="358353"/>
                    <a:ext cx="1371600" cy="1752600"/>
                    <a:chOff x="5603914" y="0"/>
                    <a:chExt cx="1371600" cy="1752600"/>
                  </a:xfrm>
                </p:grpSpPr>
                <p:pic>
                  <p:nvPicPr>
                    <p:cNvPr id="54" name="Graphic 53">
                      <a:extLst>
                        <a:ext uri="{FF2B5EF4-FFF2-40B4-BE49-F238E27FC236}">
                          <a16:creationId xmlns:a16="http://schemas.microsoft.com/office/drawing/2014/main" id="{26B0897F-C9B3-4B52-BEE7-6AA535426D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55" name="Graphic 54">
                      <a:extLst>
                        <a:ext uri="{FF2B5EF4-FFF2-40B4-BE49-F238E27FC236}">
                          <a16:creationId xmlns:a16="http://schemas.microsoft.com/office/drawing/2014/main" id="{0C834113-7E27-46A6-BCF5-BE7E74D8C2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3085" y="1289380"/>
                      <a:ext cx="800101" cy="419100"/>
                    </a:xfrm>
                    <a:prstGeom prst="rect">
                      <a:avLst/>
                    </a:prstGeom>
                  </p:spPr>
                </p:pic>
              </p:grpSp>
              <p:grpSp>
                <p:nvGrpSpPr>
                  <p:cNvPr id="33" name="Group 32">
                    <a:extLst>
                      <a:ext uri="{FF2B5EF4-FFF2-40B4-BE49-F238E27FC236}">
                        <a16:creationId xmlns:a16="http://schemas.microsoft.com/office/drawing/2014/main" id="{A1E29152-707C-4475-99AF-DF104552B2A5}"/>
                      </a:ext>
                    </a:extLst>
                  </p:cNvPr>
                  <p:cNvGrpSpPr/>
                  <p:nvPr/>
                </p:nvGrpSpPr>
                <p:grpSpPr>
                  <a:xfrm>
                    <a:off x="5621270" y="4610100"/>
                    <a:ext cx="1358900" cy="1752600"/>
                    <a:chOff x="5664200" y="4038374"/>
                    <a:chExt cx="1358900" cy="1752600"/>
                  </a:xfrm>
                </p:grpSpPr>
                <p:pic>
                  <p:nvPicPr>
                    <p:cNvPr id="52" name="Graphic 51">
                      <a:extLst>
                        <a:ext uri="{FF2B5EF4-FFF2-40B4-BE49-F238E27FC236}">
                          <a16:creationId xmlns:a16="http://schemas.microsoft.com/office/drawing/2014/main" id="{74E8B9BA-542E-4B2E-BEB3-C870F3D013A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53" name="Graphic 52">
                      <a:extLst>
                        <a:ext uri="{FF2B5EF4-FFF2-40B4-BE49-F238E27FC236}">
                          <a16:creationId xmlns:a16="http://schemas.microsoft.com/office/drawing/2014/main" id="{145D64B8-32D7-46FE-89A6-7B62CA5F50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34" name="Group 33">
                    <a:extLst>
                      <a:ext uri="{FF2B5EF4-FFF2-40B4-BE49-F238E27FC236}">
                        <a16:creationId xmlns:a16="http://schemas.microsoft.com/office/drawing/2014/main" id="{692AF73A-3164-4636-9755-2A50489D28A6}"/>
                      </a:ext>
                    </a:extLst>
                  </p:cNvPr>
                  <p:cNvGrpSpPr/>
                  <p:nvPr/>
                </p:nvGrpSpPr>
                <p:grpSpPr>
                  <a:xfrm>
                    <a:off x="4422414" y="4315258"/>
                    <a:ext cx="1524000" cy="1651000"/>
                    <a:chOff x="4508500" y="3741307"/>
                    <a:chExt cx="1524000" cy="1651000"/>
                  </a:xfrm>
                </p:grpSpPr>
                <p:pic>
                  <p:nvPicPr>
                    <p:cNvPr id="50" name="Graphic 49">
                      <a:extLst>
                        <a:ext uri="{FF2B5EF4-FFF2-40B4-BE49-F238E27FC236}">
                          <a16:creationId xmlns:a16="http://schemas.microsoft.com/office/drawing/2014/main" id="{27A1065E-122D-4A57-8A81-F3589B94F89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1" name="Graphic 50">
                      <a:extLst>
                        <a:ext uri="{FF2B5EF4-FFF2-40B4-BE49-F238E27FC236}">
                          <a16:creationId xmlns:a16="http://schemas.microsoft.com/office/drawing/2014/main" id="{498D42F4-9D97-4A21-BAEF-FCEE6DA6FD4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35" name="Group 34">
                    <a:extLst>
                      <a:ext uri="{FF2B5EF4-FFF2-40B4-BE49-F238E27FC236}">
                        <a16:creationId xmlns:a16="http://schemas.microsoft.com/office/drawing/2014/main" id="{A96535BF-7907-458E-B2C5-D6B8F11A0FCE}"/>
                      </a:ext>
                    </a:extLst>
                  </p:cNvPr>
                  <p:cNvGrpSpPr/>
                  <p:nvPr/>
                </p:nvGrpSpPr>
                <p:grpSpPr>
                  <a:xfrm>
                    <a:off x="3691503" y="3719323"/>
                    <a:ext cx="1651000" cy="1498600"/>
                    <a:chOff x="3835924" y="3189602"/>
                    <a:chExt cx="1651000" cy="1498600"/>
                  </a:xfrm>
                </p:grpSpPr>
                <p:pic>
                  <p:nvPicPr>
                    <p:cNvPr id="48" name="Graphic 47">
                      <a:extLst>
                        <a:ext uri="{FF2B5EF4-FFF2-40B4-BE49-F238E27FC236}">
                          <a16:creationId xmlns:a16="http://schemas.microsoft.com/office/drawing/2014/main" id="{96487FA4-0E00-43D0-A2E4-ABFCDE71275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49" name="Graphic 48">
                      <a:extLst>
                        <a:ext uri="{FF2B5EF4-FFF2-40B4-BE49-F238E27FC236}">
                          <a16:creationId xmlns:a16="http://schemas.microsoft.com/office/drawing/2014/main" id="{259DDB57-BA06-46AA-965D-C4FCB87CB9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36" name="Group 35">
                    <a:extLst>
                      <a:ext uri="{FF2B5EF4-FFF2-40B4-BE49-F238E27FC236}">
                        <a16:creationId xmlns:a16="http://schemas.microsoft.com/office/drawing/2014/main" id="{E3396510-1651-43A8-91F2-7B266A8BBD7A}"/>
                      </a:ext>
                    </a:extLst>
                  </p:cNvPr>
                  <p:cNvGrpSpPr/>
                  <p:nvPr/>
                </p:nvGrpSpPr>
                <p:grpSpPr>
                  <a:xfrm>
                    <a:off x="7592159" y="2680977"/>
                    <a:ext cx="1714500" cy="1371600"/>
                    <a:chOff x="7498826" y="2226832"/>
                    <a:chExt cx="1714500" cy="1371600"/>
                  </a:xfrm>
                </p:grpSpPr>
                <p:pic>
                  <p:nvPicPr>
                    <p:cNvPr id="46" name="Graphic 45">
                      <a:extLst>
                        <a:ext uri="{FF2B5EF4-FFF2-40B4-BE49-F238E27FC236}">
                          <a16:creationId xmlns:a16="http://schemas.microsoft.com/office/drawing/2014/main" id="{557E99B8-5B16-4901-9FAD-58131C76675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47" name="Graphic 46">
                      <a:extLst>
                        <a:ext uri="{FF2B5EF4-FFF2-40B4-BE49-F238E27FC236}">
                          <a16:creationId xmlns:a16="http://schemas.microsoft.com/office/drawing/2014/main" id="{BA223076-904A-4FCC-937A-7560D23451D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37" name="Group 36">
                    <a:extLst>
                      <a:ext uri="{FF2B5EF4-FFF2-40B4-BE49-F238E27FC236}">
                        <a16:creationId xmlns:a16="http://schemas.microsoft.com/office/drawing/2014/main" id="{B66177CD-DC7A-4E06-94B7-3C1939E1391A}"/>
                      </a:ext>
                    </a:extLst>
                  </p:cNvPr>
                  <p:cNvGrpSpPr/>
                  <p:nvPr/>
                </p:nvGrpSpPr>
                <p:grpSpPr>
                  <a:xfrm>
                    <a:off x="3312081" y="2689692"/>
                    <a:ext cx="1748119" cy="1371600"/>
                    <a:chOff x="3448050" y="2226832"/>
                    <a:chExt cx="1748119" cy="1371600"/>
                  </a:xfrm>
                </p:grpSpPr>
                <p:pic>
                  <p:nvPicPr>
                    <p:cNvPr id="44" name="Graphic 43">
                      <a:extLst>
                        <a:ext uri="{FF2B5EF4-FFF2-40B4-BE49-F238E27FC236}">
                          <a16:creationId xmlns:a16="http://schemas.microsoft.com/office/drawing/2014/main" id="{E1E34DB7-1A4D-44CF-B562-265039B5314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45" name="Graphic 44">
                      <a:extLst>
                        <a:ext uri="{FF2B5EF4-FFF2-40B4-BE49-F238E27FC236}">
                          <a16:creationId xmlns:a16="http://schemas.microsoft.com/office/drawing/2014/main" id="{488FF770-3644-460E-81BA-9351DB36776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38" name="Group 37">
                    <a:extLst>
                      <a:ext uri="{FF2B5EF4-FFF2-40B4-BE49-F238E27FC236}">
                        <a16:creationId xmlns:a16="http://schemas.microsoft.com/office/drawing/2014/main" id="{8CC6221E-589F-4FD4-9A14-187E01A89011}"/>
                      </a:ext>
                    </a:extLst>
                  </p:cNvPr>
                  <p:cNvGrpSpPr/>
                  <p:nvPr/>
                </p:nvGrpSpPr>
                <p:grpSpPr>
                  <a:xfrm>
                    <a:off x="3691180" y="1498250"/>
                    <a:ext cx="1663700" cy="1485900"/>
                    <a:chOff x="3790950" y="1114425"/>
                    <a:chExt cx="1663700" cy="1485900"/>
                  </a:xfrm>
                </p:grpSpPr>
                <p:pic>
                  <p:nvPicPr>
                    <p:cNvPr id="42" name="Graphic 41">
                      <a:extLst>
                        <a:ext uri="{FF2B5EF4-FFF2-40B4-BE49-F238E27FC236}">
                          <a16:creationId xmlns:a16="http://schemas.microsoft.com/office/drawing/2014/main" id="{3EECC9CD-4AB6-498D-ADF0-0B1D0CE9900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43" name="Graphic 42">
                      <a:extLst>
                        <a:ext uri="{FF2B5EF4-FFF2-40B4-BE49-F238E27FC236}">
                          <a16:creationId xmlns:a16="http://schemas.microsoft.com/office/drawing/2014/main" id="{6B80A60B-BD4D-4430-A1CD-CBA1668816A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39" name="Group 38">
                    <a:extLst>
                      <a:ext uri="{FF2B5EF4-FFF2-40B4-BE49-F238E27FC236}">
                        <a16:creationId xmlns:a16="http://schemas.microsoft.com/office/drawing/2014/main" id="{A31BE7A6-9B93-47F5-BF89-CFFA79028BF2}"/>
                      </a:ext>
                    </a:extLst>
                  </p:cNvPr>
                  <p:cNvGrpSpPr/>
                  <p:nvPr/>
                </p:nvGrpSpPr>
                <p:grpSpPr>
                  <a:xfrm>
                    <a:off x="4422414" y="740881"/>
                    <a:ext cx="1524000" cy="1676400"/>
                    <a:chOff x="4470400" y="381000"/>
                    <a:chExt cx="1524000" cy="1676400"/>
                  </a:xfrm>
                </p:grpSpPr>
                <p:pic>
                  <p:nvPicPr>
                    <p:cNvPr id="40" name="Graphic 39">
                      <a:extLst>
                        <a:ext uri="{FF2B5EF4-FFF2-40B4-BE49-F238E27FC236}">
                          <a16:creationId xmlns:a16="http://schemas.microsoft.com/office/drawing/2014/main" id="{BA39E616-C092-4DF4-828A-53128E76B29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1" name="Graphic 40">
                      <a:extLst>
                        <a:ext uri="{FF2B5EF4-FFF2-40B4-BE49-F238E27FC236}">
                          <a16:creationId xmlns:a16="http://schemas.microsoft.com/office/drawing/2014/main" id="{302DA074-DD70-4107-B5ED-9F93FBA44D6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13" name="Group 12">
                <a:extLst>
                  <a:ext uri="{FF2B5EF4-FFF2-40B4-BE49-F238E27FC236}">
                    <a16:creationId xmlns:a16="http://schemas.microsoft.com/office/drawing/2014/main" id="{781D9F3E-A198-4B21-AEC5-23DE5F745AB7}"/>
                  </a:ext>
                </a:extLst>
              </p:cNvPr>
              <p:cNvGrpSpPr/>
              <p:nvPr/>
            </p:nvGrpSpPr>
            <p:grpSpPr>
              <a:xfrm>
                <a:off x="4021334" y="1584424"/>
                <a:ext cx="4007316" cy="3407898"/>
                <a:chOff x="4021334" y="1584424"/>
                <a:chExt cx="4007316" cy="3407898"/>
              </a:xfrm>
            </p:grpSpPr>
            <p:sp>
              <p:nvSpPr>
                <p:cNvPr id="14" name="TextBox 13">
                  <a:extLst>
                    <a:ext uri="{FF2B5EF4-FFF2-40B4-BE49-F238E27FC236}">
                      <a16:creationId xmlns:a16="http://schemas.microsoft.com/office/drawing/2014/main" id="{9D12AECE-678C-4562-B17D-2581DBAB3312}"/>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663D94D-7129-4150-82CC-5D5E0AA45247}"/>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C3A96A8-5222-4984-9095-F6612E012D82}"/>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17" name="TextBox 16">
                  <a:extLst>
                    <a:ext uri="{FF2B5EF4-FFF2-40B4-BE49-F238E27FC236}">
                      <a16:creationId xmlns:a16="http://schemas.microsoft.com/office/drawing/2014/main" id="{6EC53138-5275-4BC7-8367-1D21D2CBE7DC}"/>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18" name="TextBox 17">
                  <a:extLst>
                    <a:ext uri="{FF2B5EF4-FFF2-40B4-BE49-F238E27FC236}">
                      <a16:creationId xmlns:a16="http://schemas.microsoft.com/office/drawing/2014/main" id="{47E7A50D-03FE-4A4B-9566-FB4116D1DDD3}"/>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19" name="TextBox 18">
                  <a:extLst>
                    <a:ext uri="{FF2B5EF4-FFF2-40B4-BE49-F238E27FC236}">
                      <a16:creationId xmlns:a16="http://schemas.microsoft.com/office/drawing/2014/main" id="{B1445729-CD51-41D3-BAD3-3B65CCB820C5}"/>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0" name="TextBox 19">
                  <a:extLst>
                    <a:ext uri="{FF2B5EF4-FFF2-40B4-BE49-F238E27FC236}">
                      <a16:creationId xmlns:a16="http://schemas.microsoft.com/office/drawing/2014/main" id="{2E25BEC0-0946-411E-938F-050F1C9B7CD1}"/>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1" name="TextBox 20">
                  <a:extLst>
                    <a:ext uri="{FF2B5EF4-FFF2-40B4-BE49-F238E27FC236}">
                      <a16:creationId xmlns:a16="http://schemas.microsoft.com/office/drawing/2014/main" id="{66FA5A75-7BC2-4018-9ED8-8185E354E76A}"/>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22" name="TextBox 21">
                  <a:extLst>
                    <a:ext uri="{FF2B5EF4-FFF2-40B4-BE49-F238E27FC236}">
                      <a16:creationId xmlns:a16="http://schemas.microsoft.com/office/drawing/2014/main" id="{2BBE5466-04F2-4F68-B6B9-9921E1E16719}"/>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23" name="TextBox 22">
                  <a:extLst>
                    <a:ext uri="{FF2B5EF4-FFF2-40B4-BE49-F238E27FC236}">
                      <a16:creationId xmlns:a16="http://schemas.microsoft.com/office/drawing/2014/main" id="{3FA93793-5924-41E8-8A33-871E77E3F109}"/>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24" name="TextBox 23">
                  <a:extLst>
                    <a:ext uri="{FF2B5EF4-FFF2-40B4-BE49-F238E27FC236}">
                      <a16:creationId xmlns:a16="http://schemas.microsoft.com/office/drawing/2014/main" id="{EDFF6F7C-1BFF-4C75-B4F9-09C8371B2610}"/>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5" name="TextBox 24">
                  <a:extLst>
                    <a:ext uri="{FF2B5EF4-FFF2-40B4-BE49-F238E27FC236}">
                      <a16:creationId xmlns:a16="http://schemas.microsoft.com/office/drawing/2014/main" id="{339CCEAD-7847-488A-B3EC-E7AF9ABECF13}"/>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64" name="Graphic 63">
            <a:extLst>
              <a:ext uri="{FF2B5EF4-FFF2-40B4-BE49-F238E27FC236}">
                <a16:creationId xmlns:a16="http://schemas.microsoft.com/office/drawing/2014/main" id="{4A84A29D-5A81-4D8C-9DEE-13CD147E0DF0}"/>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44849" y="2647659"/>
            <a:ext cx="1400315" cy="1203466"/>
          </a:xfrm>
          <a:prstGeom prst="rect">
            <a:avLst/>
          </a:prstGeom>
        </p:spPr>
      </p:pic>
    </p:spTree>
    <p:extLst>
      <p:ext uri="{BB962C8B-B14F-4D97-AF65-F5344CB8AC3E}">
        <p14:creationId xmlns:p14="http://schemas.microsoft.com/office/powerpoint/2010/main" val="214205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882A5-E95A-431E-AA4E-2896AF520471}"/>
              </a:ext>
            </a:extLst>
          </p:cNvPr>
          <p:cNvSpPr>
            <a:spLocks noGrp="1"/>
          </p:cNvSpPr>
          <p:nvPr>
            <p:ph type="title"/>
          </p:nvPr>
        </p:nvSpPr>
        <p:spPr>
          <a:xfrm>
            <a:off x="623084" y="556159"/>
            <a:ext cx="5351119" cy="2151683"/>
          </a:xfrm>
        </p:spPr>
        <p:txBody>
          <a:bodyPr anchor="ctr">
            <a:noAutofit/>
          </a:bodyPr>
          <a:lstStyle/>
          <a:p>
            <a:pPr algn="l">
              <a:lnSpc>
                <a:spcPct val="100000"/>
              </a:lnSpc>
            </a:pPr>
            <a:r>
              <a:rPr lang="en-US" sz="2800" b="1" dirty="0">
                <a:latin typeface="Arial"/>
              </a:rPr>
              <a:t>Creating equity for all families begins with opening the doors that are closed and promoting the well-being of </a:t>
            </a:r>
            <a:r>
              <a:rPr lang="en-US" sz="2800" b="1" i="1" dirty="0">
                <a:latin typeface="Arial"/>
              </a:rPr>
              <a:t>all</a:t>
            </a:r>
            <a:r>
              <a:rPr lang="en-US" sz="2800" b="1" dirty="0">
                <a:latin typeface="Arial"/>
              </a:rPr>
              <a:t> children. </a:t>
            </a:r>
          </a:p>
        </p:txBody>
      </p:sp>
      <p:grpSp>
        <p:nvGrpSpPr>
          <p:cNvPr id="4" name="Group 3">
            <a:extLst>
              <a:ext uri="{FF2B5EF4-FFF2-40B4-BE49-F238E27FC236}">
                <a16:creationId xmlns:a16="http://schemas.microsoft.com/office/drawing/2014/main" id="{F3459B26-1014-4D8D-B583-D96EB9182AC9}"/>
              </a:ext>
            </a:extLst>
          </p:cNvPr>
          <p:cNvGrpSpPr/>
          <p:nvPr/>
        </p:nvGrpSpPr>
        <p:grpSpPr>
          <a:xfrm>
            <a:off x="6096000" y="407235"/>
            <a:ext cx="5684314" cy="5684314"/>
            <a:chOff x="3160246" y="456427"/>
            <a:chExt cx="5684314" cy="5684314"/>
          </a:xfrm>
        </p:grpSpPr>
        <p:sp>
          <p:nvSpPr>
            <p:cNvPr id="5" name="Oval 4">
              <a:extLst>
                <a:ext uri="{FF2B5EF4-FFF2-40B4-BE49-F238E27FC236}">
                  <a16:creationId xmlns:a16="http://schemas.microsoft.com/office/drawing/2014/main" id="{01FE0189-B8E4-4FAC-AD89-96912118A00B}"/>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Box 5">
              <a:extLst>
                <a:ext uri="{FF2B5EF4-FFF2-40B4-BE49-F238E27FC236}">
                  <a16:creationId xmlns:a16="http://schemas.microsoft.com/office/drawing/2014/main" id="{2E6DC229-88B5-4F22-B555-5E08984FB43C}"/>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7" name="Oval 6">
              <a:extLst>
                <a:ext uri="{FF2B5EF4-FFF2-40B4-BE49-F238E27FC236}">
                  <a16:creationId xmlns:a16="http://schemas.microsoft.com/office/drawing/2014/main" id="{9C84EB33-C788-4576-BBD6-18180BDFAF54}"/>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TextBox 7">
              <a:extLst>
                <a:ext uri="{FF2B5EF4-FFF2-40B4-BE49-F238E27FC236}">
                  <a16:creationId xmlns:a16="http://schemas.microsoft.com/office/drawing/2014/main" id="{E309F521-48ED-41CD-A4BF-CAAECF18B5BD}"/>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9" name="Oval 8">
              <a:extLst>
                <a:ext uri="{FF2B5EF4-FFF2-40B4-BE49-F238E27FC236}">
                  <a16:creationId xmlns:a16="http://schemas.microsoft.com/office/drawing/2014/main" id="{AE2B6971-98A3-4C77-9EC8-30E3A3DDE25A}"/>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TextBox 9">
              <a:extLst>
                <a:ext uri="{FF2B5EF4-FFF2-40B4-BE49-F238E27FC236}">
                  <a16:creationId xmlns:a16="http://schemas.microsoft.com/office/drawing/2014/main" id="{1B4DE070-3AD1-4C2E-92E6-C170C857E970}"/>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1" name="Group 10">
              <a:extLst>
                <a:ext uri="{FF2B5EF4-FFF2-40B4-BE49-F238E27FC236}">
                  <a16:creationId xmlns:a16="http://schemas.microsoft.com/office/drawing/2014/main" id="{DFA2C76F-1D21-4736-A709-0558C2CFD473}"/>
                </a:ext>
              </a:extLst>
            </p:cNvPr>
            <p:cNvGrpSpPr/>
            <p:nvPr/>
          </p:nvGrpSpPr>
          <p:grpSpPr>
            <a:xfrm>
              <a:off x="3928454" y="1309708"/>
              <a:ext cx="4114290" cy="4120996"/>
              <a:chOff x="3928454" y="1282276"/>
              <a:chExt cx="4114290" cy="4120996"/>
            </a:xfrm>
          </p:grpSpPr>
          <p:grpSp>
            <p:nvGrpSpPr>
              <p:cNvPr id="12" name="Group 11">
                <a:extLst>
                  <a:ext uri="{FF2B5EF4-FFF2-40B4-BE49-F238E27FC236}">
                    <a16:creationId xmlns:a16="http://schemas.microsoft.com/office/drawing/2014/main" id="{7E7DA878-3CFB-4D42-A386-BC851F1DF29C}"/>
                  </a:ext>
                </a:extLst>
              </p:cNvPr>
              <p:cNvGrpSpPr/>
              <p:nvPr/>
            </p:nvGrpSpPr>
            <p:grpSpPr>
              <a:xfrm>
                <a:off x="3928454" y="1282276"/>
                <a:ext cx="4114290" cy="4120996"/>
                <a:chOff x="3928454" y="1282276"/>
                <a:chExt cx="4114290" cy="4120996"/>
              </a:xfrm>
            </p:grpSpPr>
            <p:sp>
              <p:nvSpPr>
                <p:cNvPr id="26" name="Oval 25">
                  <a:extLst>
                    <a:ext uri="{FF2B5EF4-FFF2-40B4-BE49-F238E27FC236}">
                      <a16:creationId xmlns:a16="http://schemas.microsoft.com/office/drawing/2014/main" id="{6AC11731-80F8-47A5-9A95-2A22F78EF666}"/>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27" name="Group 26">
                  <a:extLst>
                    <a:ext uri="{FF2B5EF4-FFF2-40B4-BE49-F238E27FC236}">
                      <a16:creationId xmlns:a16="http://schemas.microsoft.com/office/drawing/2014/main" id="{7A82627E-8237-4AE0-909A-D3A192B31833}"/>
                    </a:ext>
                  </a:extLst>
                </p:cNvPr>
                <p:cNvGrpSpPr/>
                <p:nvPr/>
              </p:nvGrpSpPr>
              <p:grpSpPr>
                <a:xfrm>
                  <a:off x="3928454" y="1282276"/>
                  <a:ext cx="4114290" cy="4120996"/>
                  <a:chOff x="3312081" y="358353"/>
                  <a:chExt cx="5994578" cy="6004347"/>
                </a:xfrm>
              </p:grpSpPr>
              <p:grpSp>
                <p:nvGrpSpPr>
                  <p:cNvPr id="28" name="Group 27">
                    <a:extLst>
                      <a:ext uri="{FF2B5EF4-FFF2-40B4-BE49-F238E27FC236}">
                        <a16:creationId xmlns:a16="http://schemas.microsoft.com/office/drawing/2014/main" id="{3675AB20-26FA-4910-A558-C613D1BB67DD}"/>
                      </a:ext>
                    </a:extLst>
                  </p:cNvPr>
                  <p:cNvGrpSpPr/>
                  <p:nvPr/>
                </p:nvGrpSpPr>
                <p:grpSpPr>
                  <a:xfrm>
                    <a:off x="6672221" y="710678"/>
                    <a:ext cx="1524000" cy="1663700"/>
                    <a:chOff x="6588087" y="365674"/>
                    <a:chExt cx="1524000" cy="1663700"/>
                  </a:xfrm>
                </p:grpSpPr>
                <p:pic>
                  <p:nvPicPr>
                    <p:cNvPr id="62" name="Graphic 61">
                      <a:extLst>
                        <a:ext uri="{FF2B5EF4-FFF2-40B4-BE49-F238E27FC236}">
                          <a16:creationId xmlns:a16="http://schemas.microsoft.com/office/drawing/2014/main" id="{18EEBE3A-3FC5-4343-A782-0FA0989681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63" name="Graphic 62">
                      <a:extLst>
                        <a:ext uri="{FF2B5EF4-FFF2-40B4-BE49-F238E27FC236}">
                          <a16:creationId xmlns:a16="http://schemas.microsoft.com/office/drawing/2014/main" id="{842D51A0-2D55-491A-8F36-713B9D075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29" name="Group 28">
                    <a:extLst>
                      <a:ext uri="{FF2B5EF4-FFF2-40B4-BE49-F238E27FC236}">
                        <a16:creationId xmlns:a16="http://schemas.microsoft.com/office/drawing/2014/main" id="{DF1E0998-BAA6-4B17-BF23-3ADB9ACA4399}"/>
                      </a:ext>
                    </a:extLst>
                  </p:cNvPr>
                  <p:cNvGrpSpPr/>
                  <p:nvPr/>
                </p:nvGrpSpPr>
                <p:grpSpPr>
                  <a:xfrm>
                    <a:off x="7228272" y="1463251"/>
                    <a:ext cx="1689100" cy="1562100"/>
                    <a:chOff x="7133066" y="1057778"/>
                    <a:chExt cx="1689100" cy="1562100"/>
                  </a:xfrm>
                </p:grpSpPr>
                <p:pic>
                  <p:nvPicPr>
                    <p:cNvPr id="60" name="Graphic 59">
                      <a:extLst>
                        <a:ext uri="{FF2B5EF4-FFF2-40B4-BE49-F238E27FC236}">
                          <a16:creationId xmlns:a16="http://schemas.microsoft.com/office/drawing/2014/main" id="{C7911917-47EA-4C60-94DC-3BCB75AA5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1" name="Graphic 60">
                      <a:extLst>
                        <a:ext uri="{FF2B5EF4-FFF2-40B4-BE49-F238E27FC236}">
                          <a16:creationId xmlns:a16="http://schemas.microsoft.com/office/drawing/2014/main" id="{27EE252E-00B3-49FA-B190-A61D4F3E52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30" name="Group 29">
                    <a:extLst>
                      <a:ext uri="{FF2B5EF4-FFF2-40B4-BE49-F238E27FC236}">
                        <a16:creationId xmlns:a16="http://schemas.microsoft.com/office/drawing/2014/main" id="{5637680B-DDCC-45FA-95BC-CC747A1A1951}"/>
                      </a:ext>
                    </a:extLst>
                  </p:cNvPr>
                  <p:cNvGrpSpPr/>
                  <p:nvPr/>
                </p:nvGrpSpPr>
                <p:grpSpPr>
                  <a:xfrm>
                    <a:off x="7262221" y="3687573"/>
                    <a:ext cx="1676400" cy="1562100"/>
                    <a:chOff x="7200376" y="3173425"/>
                    <a:chExt cx="1676400" cy="1562100"/>
                  </a:xfrm>
                </p:grpSpPr>
                <p:pic>
                  <p:nvPicPr>
                    <p:cNvPr id="58" name="Graphic 57">
                      <a:extLst>
                        <a:ext uri="{FF2B5EF4-FFF2-40B4-BE49-F238E27FC236}">
                          <a16:creationId xmlns:a16="http://schemas.microsoft.com/office/drawing/2014/main" id="{8F946BA2-99D4-4027-873A-0594847D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59" name="Graphic 58">
                      <a:extLst>
                        <a:ext uri="{FF2B5EF4-FFF2-40B4-BE49-F238E27FC236}">
                          <a16:creationId xmlns:a16="http://schemas.microsoft.com/office/drawing/2014/main" id="{8FF1DC69-8582-455C-ABE8-2C9C97B036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1" name="Group 30">
                    <a:extLst>
                      <a:ext uri="{FF2B5EF4-FFF2-40B4-BE49-F238E27FC236}">
                        <a16:creationId xmlns:a16="http://schemas.microsoft.com/office/drawing/2014/main" id="{511B01AC-77C2-4875-9986-1E785167AD03}"/>
                      </a:ext>
                    </a:extLst>
                  </p:cNvPr>
                  <p:cNvGrpSpPr/>
                  <p:nvPr/>
                </p:nvGrpSpPr>
                <p:grpSpPr>
                  <a:xfrm>
                    <a:off x="6638995" y="4315258"/>
                    <a:ext cx="1549400" cy="1651000"/>
                    <a:chOff x="6629400" y="3751970"/>
                    <a:chExt cx="1549400" cy="1651000"/>
                  </a:xfrm>
                </p:grpSpPr>
                <p:pic>
                  <p:nvPicPr>
                    <p:cNvPr id="56" name="Graphic 55">
                      <a:extLst>
                        <a:ext uri="{FF2B5EF4-FFF2-40B4-BE49-F238E27FC236}">
                          <a16:creationId xmlns:a16="http://schemas.microsoft.com/office/drawing/2014/main" id="{7A4631DD-D149-427C-BD7B-BD4D4A80BE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57" name="Graphic 56">
                      <a:extLst>
                        <a:ext uri="{FF2B5EF4-FFF2-40B4-BE49-F238E27FC236}">
                          <a16:creationId xmlns:a16="http://schemas.microsoft.com/office/drawing/2014/main" id="{D61952FD-A211-46DB-8BEB-7BD30E1B64A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2" name="Group 31">
                    <a:extLst>
                      <a:ext uri="{FF2B5EF4-FFF2-40B4-BE49-F238E27FC236}">
                        <a16:creationId xmlns:a16="http://schemas.microsoft.com/office/drawing/2014/main" id="{90CA60D2-D270-41BE-8391-59A8FDF8935A}"/>
                      </a:ext>
                    </a:extLst>
                  </p:cNvPr>
                  <p:cNvGrpSpPr/>
                  <p:nvPr/>
                </p:nvGrpSpPr>
                <p:grpSpPr>
                  <a:xfrm>
                    <a:off x="5621270" y="358353"/>
                    <a:ext cx="1371600" cy="1752600"/>
                    <a:chOff x="5603914" y="0"/>
                    <a:chExt cx="1371600" cy="1752600"/>
                  </a:xfrm>
                </p:grpSpPr>
                <p:pic>
                  <p:nvPicPr>
                    <p:cNvPr id="54" name="Graphic 53">
                      <a:extLst>
                        <a:ext uri="{FF2B5EF4-FFF2-40B4-BE49-F238E27FC236}">
                          <a16:creationId xmlns:a16="http://schemas.microsoft.com/office/drawing/2014/main" id="{26B0897F-C9B3-4B52-BEE7-6AA535426D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55" name="Graphic 54">
                      <a:extLst>
                        <a:ext uri="{FF2B5EF4-FFF2-40B4-BE49-F238E27FC236}">
                          <a16:creationId xmlns:a16="http://schemas.microsoft.com/office/drawing/2014/main" id="{0C834113-7E27-46A6-BCF5-BE7E74D8C2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3085" y="1289380"/>
                      <a:ext cx="800101" cy="419100"/>
                    </a:xfrm>
                    <a:prstGeom prst="rect">
                      <a:avLst/>
                    </a:prstGeom>
                  </p:spPr>
                </p:pic>
              </p:grpSp>
              <p:grpSp>
                <p:nvGrpSpPr>
                  <p:cNvPr id="33" name="Group 32">
                    <a:extLst>
                      <a:ext uri="{FF2B5EF4-FFF2-40B4-BE49-F238E27FC236}">
                        <a16:creationId xmlns:a16="http://schemas.microsoft.com/office/drawing/2014/main" id="{A1E29152-707C-4475-99AF-DF104552B2A5}"/>
                      </a:ext>
                    </a:extLst>
                  </p:cNvPr>
                  <p:cNvGrpSpPr/>
                  <p:nvPr/>
                </p:nvGrpSpPr>
                <p:grpSpPr>
                  <a:xfrm>
                    <a:off x="5621270" y="4610100"/>
                    <a:ext cx="1358900" cy="1752600"/>
                    <a:chOff x="5664200" y="4038374"/>
                    <a:chExt cx="1358900" cy="1752600"/>
                  </a:xfrm>
                </p:grpSpPr>
                <p:pic>
                  <p:nvPicPr>
                    <p:cNvPr id="52" name="Graphic 51">
                      <a:extLst>
                        <a:ext uri="{FF2B5EF4-FFF2-40B4-BE49-F238E27FC236}">
                          <a16:creationId xmlns:a16="http://schemas.microsoft.com/office/drawing/2014/main" id="{74E8B9BA-542E-4B2E-BEB3-C870F3D013A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53" name="Graphic 52">
                      <a:extLst>
                        <a:ext uri="{FF2B5EF4-FFF2-40B4-BE49-F238E27FC236}">
                          <a16:creationId xmlns:a16="http://schemas.microsoft.com/office/drawing/2014/main" id="{145D64B8-32D7-46FE-89A6-7B62CA5F50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34" name="Group 33">
                    <a:extLst>
                      <a:ext uri="{FF2B5EF4-FFF2-40B4-BE49-F238E27FC236}">
                        <a16:creationId xmlns:a16="http://schemas.microsoft.com/office/drawing/2014/main" id="{692AF73A-3164-4636-9755-2A50489D28A6}"/>
                      </a:ext>
                    </a:extLst>
                  </p:cNvPr>
                  <p:cNvGrpSpPr/>
                  <p:nvPr/>
                </p:nvGrpSpPr>
                <p:grpSpPr>
                  <a:xfrm>
                    <a:off x="4422414" y="4315258"/>
                    <a:ext cx="1524000" cy="1651000"/>
                    <a:chOff x="4508500" y="3741307"/>
                    <a:chExt cx="1524000" cy="1651000"/>
                  </a:xfrm>
                </p:grpSpPr>
                <p:pic>
                  <p:nvPicPr>
                    <p:cNvPr id="50" name="Graphic 49">
                      <a:extLst>
                        <a:ext uri="{FF2B5EF4-FFF2-40B4-BE49-F238E27FC236}">
                          <a16:creationId xmlns:a16="http://schemas.microsoft.com/office/drawing/2014/main" id="{27A1065E-122D-4A57-8A81-F3589B94F89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1" name="Graphic 50">
                      <a:extLst>
                        <a:ext uri="{FF2B5EF4-FFF2-40B4-BE49-F238E27FC236}">
                          <a16:creationId xmlns:a16="http://schemas.microsoft.com/office/drawing/2014/main" id="{498D42F4-9D97-4A21-BAEF-FCEE6DA6FD4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35" name="Group 34">
                    <a:extLst>
                      <a:ext uri="{FF2B5EF4-FFF2-40B4-BE49-F238E27FC236}">
                        <a16:creationId xmlns:a16="http://schemas.microsoft.com/office/drawing/2014/main" id="{A96535BF-7907-458E-B2C5-D6B8F11A0FCE}"/>
                      </a:ext>
                    </a:extLst>
                  </p:cNvPr>
                  <p:cNvGrpSpPr/>
                  <p:nvPr/>
                </p:nvGrpSpPr>
                <p:grpSpPr>
                  <a:xfrm>
                    <a:off x="3691503" y="3719323"/>
                    <a:ext cx="1651000" cy="1498600"/>
                    <a:chOff x="3835924" y="3189602"/>
                    <a:chExt cx="1651000" cy="1498600"/>
                  </a:xfrm>
                </p:grpSpPr>
                <p:pic>
                  <p:nvPicPr>
                    <p:cNvPr id="48" name="Graphic 47">
                      <a:extLst>
                        <a:ext uri="{FF2B5EF4-FFF2-40B4-BE49-F238E27FC236}">
                          <a16:creationId xmlns:a16="http://schemas.microsoft.com/office/drawing/2014/main" id="{96487FA4-0E00-43D0-A2E4-ABFCDE71275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49" name="Graphic 48">
                      <a:extLst>
                        <a:ext uri="{FF2B5EF4-FFF2-40B4-BE49-F238E27FC236}">
                          <a16:creationId xmlns:a16="http://schemas.microsoft.com/office/drawing/2014/main" id="{259DDB57-BA06-46AA-965D-C4FCB87CB96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36" name="Group 35">
                    <a:extLst>
                      <a:ext uri="{FF2B5EF4-FFF2-40B4-BE49-F238E27FC236}">
                        <a16:creationId xmlns:a16="http://schemas.microsoft.com/office/drawing/2014/main" id="{E3396510-1651-43A8-91F2-7B266A8BBD7A}"/>
                      </a:ext>
                    </a:extLst>
                  </p:cNvPr>
                  <p:cNvGrpSpPr/>
                  <p:nvPr/>
                </p:nvGrpSpPr>
                <p:grpSpPr>
                  <a:xfrm>
                    <a:off x="7592159" y="2680977"/>
                    <a:ext cx="1714500" cy="1371600"/>
                    <a:chOff x="7498826" y="2226832"/>
                    <a:chExt cx="1714500" cy="1371600"/>
                  </a:xfrm>
                </p:grpSpPr>
                <p:pic>
                  <p:nvPicPr>
                    <p:cNvPr id="46" name="Graphic 45">
                      <a:extLst>
                        <a:ext uri="{FF2B5EF4-FFF2-40B4-BE49-F238E27FC236}">
                          <a16:creationId xmlns:a16="http://schemas.microsoft.com/office/drawing/2014/main" id="{557E99B8-5B16-4901-9FAD-58131C76675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47" name="Graphic 46">
                      <a:extLst>
                        <a:ext uri="{FF2B5EF4-FFF2-40B4-BE49-F238E27FC236}">
                          <a16:creationId xmlns:a16="http://schemas.microsoft.com/office/drawing/2014/main" id="{BA223076-904A-4FCC-937A-7560D23451D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37" name="Group 36">
                    <a:extLst>
                      <a:ext uri="{FF2B5EF4-FFF2-40B4-BE49-F238E27FC236}">
                        <a16:creationId xmlns:a16="http://schemas.microsoft.com/office/drawing/2014/main" id="{B66177CD-DC7A-4E06-94B7-3C1939E1391A}"/>
                      </a:ext>
                    </a:extLst>
                  </p:cNvPr>
                  <p:cNvGrpSpPr/>
                  <p:nvPr/>
                </p:nvGrpSpPr>
                <p:grpSpPr>
                  <a:xfrm>
                    <a:off x="3312081" y="2689692"/>
                    <a:ext cx="1748119" cy="1371600"/>
                    <a:chOff x="3448050" y="2226832"/>
                    <a:chExt cx="1748119" cy="1371600"/>
                  </a:xfrm>
                </p:grpSpPr>
                <p:pic>
                  <p:nvPicPr>
                    <p:cNvPr id="44" name="Graphic 43">
                      <a:extLst>
                        <a:ext uri="{FF2B5EF4-FFF2-40B4-BE49-F238E27FC236}">
                          <a16:creationId xmlns:a16="http://schemas.microsoft.com/office/drawing/2014/main" id="{E1E34DB7-1A4D-44CF-B562-265039B5314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45" name="Graphic 44">
                      <a:extLst>
                        <a:ext uri="{FF2B5EF4-FFF2-40B4-BE49-F238E27FC236}">
                          <a16:creationId xmlns:a16="http://schemas.microsoft.com/office/drawing/2014/main" id="{488FF770-3644-460E-81BA-9351DB36776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38" name="Group 37">
                    <a:extLst>
                      <a:ext uri="{FF2B5EF4-FFF2-40B4-BE49-F238E27FC236}">
                        <a16:creationId xmlns:a16="http://schemas.microsoft.com/office/drawing/2014/main" id="{8CC6221E-589F-4FD4-9A14-187E01A89011}"/>
                      </a:ext>
                    </a:extLst>
                  </p:cNvPr>
                  <p:cNvGrpSpPr/>
                  <p:nvPr/>
                </p:nvGrpSpPr>
                <p:grpSpPr>
                  <a:xfrm>
                    <a:off x="3691180" y="1498250"/>
                    <a:ext cx="1663700" cy="1485900"/>
                    <a:chOff x="3790950" y="1114425"/>
                    <a:chExt cx="1663700" cy="1485900"/>
                  </a:xfrm>
                </p:grpSpPr>
                <p:pic>
                  <p:nvPicPr>
                    <p:cNvPr id="42" name="Graphic 41">
                      <a:extLst>
                        <a:ext uri="{FF2B5EF4-FFF2-40B4-BE49-F238E27FC236}">
                          <a16:creationId xmlns:a16="http://schemas.microsoft.com/office/drawing/2014/main" id="{3EECC9CD-4AB6-498D-ADF0-0B1D0CE9900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43" name="Graphic 42">
                      <a:extLst>
                        <a:ext uri="{FF2B5EF4-FFF2-40B4-BE49-F238E27FC236}">
                          <a16:creationId xmlns:a16="http://schemas.microsoft.com/office/drawing/2014/main" id="{6B80A60B-BD4D-4430-A1CD-CBA1668816A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39" name="Group 38">
                    <a:extLst>
                      <a:ext uri="{FF2B5EF4-FFF2-40B4-BE49-F238E27FC236}">
                        <a16:creationId xmlns:a16="http://schemas.microsoft.com/office/drawing/2014/main" id="{A31BE7A6-9B93-47F5-BF89-CFFA79028BF2}"/>
                      </a:ext>
                    </a:extLst>
                  </p:cNvPr>
                  <p:cNvGrpSpPr/>
                  <p:nvPr/>
                </p:nvGrpSpPr>
                <p:grpSpPr>
                  <a:xfrm>
                    <a:off x="4422414" y="740881"/>
                    <a:ext cx="1524000" cy="1676400"/>
                    <a:chOff x="4470400" y="381000"/>
                    <a:chExt cx="1524000" cy="1676400"/>
                  </a:xfrm>
                </p:grpSpPr>
                <p:pic>
                  <p:nvPicPr>
                    <p:cNvPr id="40" name="Graphic 39">
                      <a:extLst>
                        <a:ext uri="{FF2B5EF4-FFF2-40B4-BE49-F238E27FC236}">
                          <a16:creationId xmlns:a16="http://schemas.microsoft.com/office/drawing/2014/main" id="{BA39E616-C092-4DF4-828A-53128E76B29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1" name="Graphic 40">
                      <a:extLst>
                        <a:ext uri="{FF2B5EF4-FFF2-40B4-BE49-F238E27FC236}">
                          <a16:creationId xmlns:a16="http://schemas.microsoft.com/office/drawing/2014/main" id="{302DA074-DD70-4107-B5ED-9F93FBA44D62}"/>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13" name="Group 12">
                <a:extLst>
                  <a:ext uri="{FF2B5EF4-FFF2-40B4-BE49-F238E27FC236}">
                    <a16:creationId xmlns:a16="http://schemas.microsoft.com/office/drawing/2014/main" id="{781D9F3E-A198-4B21-AEC5-23DE5F745AB7}"/>
                  </a:ext>
                </a:extLst>
              </p:cNvPr>
              <p:cNvGrpSpPr/>
              <p:nvPr/>
            </p:nvGrpSpPr>
            <p:grpSpPr>
              <a:xfrm>
                <a:off x="4021334" y="1584424"/>
                <a:ext cx="4007316" cy="3407898"/>
                <a:chOff x="4021334" y="1584424"/>
                <a:chExt cx="4007316" cy="3407898"/>
              </a:xfrm>
            </p:grpSpPr>
            <p:sp>
              <p:nvSpPr>
                <p:cNvPr id="14" name="TextBox 13">
                  <a:extLst>
                    <a:ext uri="{FF2B5EF4-FFF2-40B4-BE49-F238E27FC236}">
                      <a16:creationId xmlns:a16="http://schemas.microsoft.com/office/drawing/2014/main" id="{9D12AECE-678C-4562-B17D-2581DBAB3312}"/>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663D94D-7129-4150-82CC-5D5E0AA45247}"/>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C3A96A8-5222-4984-9095-F6612E012D82}"/>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17" name="TextBox 16">
                  <a:extLst>
                    <a:ext uri="{FF2B5EF4-FFF2-40B4-BE49-F238E27FC236}">
                      <a16:creationId xmlns:a16="http://schemas.microsoft.com/office/drawing/2014/main" id="{6EC53138-5275-4BC7-8367-1D21D2CBE7DC}"/>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18" name="TextBox 17">
                  <a:extLst>
                    <a:ext uri="{FF2B5EF4-FFF2-40B4-BE49-F238E27FC236}">
                      <a16:creationId xmlns:a16="http://schemas.microsoft.com/office/drawing/2014/main" id="{47E7A50D-03FE-4A4B-9566-FB4116D1DDD3}"/>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19" name="TextBox 18">
                  <a:extLst>
                    <a:ext uri="{FF2B5EF4-FFF2-40B4-BE49-F238E27FC236}">
                      <a16:creationId xmlns:a16="http://schemas.microsoft.com/office/drawing/2014/main" id="{B1445729-CD51-41D3-BAD3-3B65CCB820C5}"/>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0" name="TextBox 19">
                  <a:extLst>
                    <a:ext uri="{FF2B5EF4-FFF2-40B4-BE49-F238E27FC236}">
                      <a16:creationId xmlns:a16="http://schemas.microsoft.com/office/drawing/2014/main" id="{2E25BEC0-0946-411E-938F-050F1C9B7CD1}"/>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1" name="TextBox 20">
                  <a:extLst>
                    <a:ext uri="{FF2B5EF4-FFF2-40B4-BE49-F238E27FC236}">
                      <a16:creationId xmlns:a16="http://schemas.microsoft.com/office/drawing/2014/main" id="{66FA5A75-7BC2-4018-9ED8-8185E354E76A}"/>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22" name="TextBox 21">
                  <a:extLst>
                    <a:ext uri="{FF2B5EF4-FFF2-40B4-BE49-F238E27FC236}">
                      <a16:creationId xmlns:a16="http://schemas.microsoft.com/office/drawing/2014/main" id="{2BBE5466-04F2-4F68-B6B9-9921E1E16719}"/>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23" name="TextBox 22">
                  <a:extLst>
                    <a:ext uri="{FF2B5EF4-FFF2-40B4-BE49-F238E27FC236}">
                      <a16:creationId xmlns:a16="http://schemas.microsoft.com/office/drawing/2014/main" id="{3FA93793-5924-41E8-8A33-871E77E3F109}"/>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24" name="TextBox 23">
                  <a:extLst>
                    <a:ext uri="{FF2B5EF4-FFF2-40B4-BE49-F238E27FC236}">
                      <a16:creationId xmlns:a16="http://schemas.microsoft.com/office/drawing/2014/main" id="{EDFF6F7C-1BFF-4C75-B4F9-09C8371B2610}"/>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5" name="TextBox 24">
                  <a:extLst>
                    <a:ext uri="{FF2B5EF4-FFF2-40B4-BE49-F238E27FC236}">
                      <a16:creationId xmlns:a16="http://schemas.microsoft.com/office/drawing/2014/main" id="{339CCEAD-7847-488A-B3EC-E7AF9ABECF13}"/>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64" name="Graphic 63">
            <a:extLst>
              <a:ext uri="{FF2B5EF4-FFF2-40B4-BE49-F238E27FC236}">
                <a16:creationId xmlns:a16="http://schemas.microsoft.com/office/drawing/2014/main" id="{4A84A29D-5A81-4D8C-9DEE-13CD147E0DF0}"/>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44849" y="2647659"/>
            <a:ext cx="1400315" cy="1203466"/>
          </a:xfrm>
          <a:prstGeom prst="rect">
            <a:avLst/>
          </a:prstGeom>
        </p:spPr>
      </p:pic>
      <p:sp>
        <p:nvSpPr>
          <p:cNvPr id="65" name="TextBox 64">
            <a:extLst>
              <a:ext uri="{FF2B5EF4-FFF2-40B4-BE49-F238E27FC236}">
                <a16:creationId xmlns:a16="http://schemas.microsoft.com/office/drawing/2014/main" id="{7AD1F57A-822C-4CE4-86B9-81427A448790}"/>
              </a:ext>
            </a:extLst>
          </p:cNvPr>
          <p:cNvSpPr txBox="1"/>
          <p:nvPr/>
        </p:nvSpPr>
        <p:spPr>
          <a:xfrm>
            <a:off x="755688" y="3161566"/>
            <a:ext cx="5265444" cy="3416320"/>
          </a:xfrm>
          <a:prstGeom prst="rect">
            <a:avLst/>
          </a:prstGeom>
          <a:noFill/>
        </p:spPr>
        <p:txBody>
          <a:bodyPr wrap="square">
            <a:spAutoFit/>
          </a:bodyPr>
          <a:lstStyle/>
          <a:p>
            <a:r>
              <a:rPr lang="en-US" sz="2400" u="sng" dirty="0">
                <a:solidFill>
                  <a:schemeClr val="bg1"/>
                </a:solidFill>
              </a:rPr>
              <a:t>Example Equity Principle</a:t>
            </a:r>
          </a:p>
          <a:p>
            <a:r>
              <a:rPr lang="en-US" sz="2400" dirty="0">
                <a:solidFill>
                  <a:schemeClr val="bg1"/>
                </a:solidFill>
              </a:rPr>
              <a:t>Examine data about barriers and which children are getting served, and which are not.  </a:t>
            </a:r>
          </a:p>
          <a:p>
            <a:pPr marL="342900" indent="-342900">
              <a:buFont typeface="Arial" panose="020B0604020202020204" pitchFamily="34" charset="0"/>
              <a:buChar char="•"/>
            </a:pPr>
            <a:r>
              <a:rPr lang="en-US" sz="2400" dirty="0">
                <a:solidFill>
                  <a:schemeClr val="bg1"/>
                </a:solidFill>
              </a:rPr>
              <a:t>Based on the usage patterns, change policies that limit access and increase financing to make quality early learning services available to all children.</a:t>
            </a:r>
          </a:p>
        </p:txBody>
      </p:sp>
    </p:spTree>
    <p:extLst>
      <p:ext uri="{BB962C8B-B14F-4D97-AF65-F5344CB8AC3E}">
        <p14:creationId xmlns:p14="http://schemas.microsoft.com/office/powerpoint/2010/main" val="3092113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A961-F832-F956-D1D2-AA1CA8B40871}"/>
              </a:ext>
            </a:extLst>
          </p:cNvPr>
          <p:cNvSpPr txBox="1"/>
          <p:nvPr/>
        </p:nvSpPr>
        <p:spPr>
          <a:xfrm>
            <a:off x="838200" y="1522652"/>
            <a:ext cx="431334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5909482" y="1548515"/>
            <a:ext cx="556370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0" name="TextBox 9">
            <a:extLst>
              <a:ext uri="{FF2B5EF4-FFF2-40B4-BE49-F238E27FC236}">
                <a16:creationId xmlns:a16="http://schemas.microsoft.com/office/drawing/2014/main" id="{3CCAC117-E359-A0B7-D03A-D8A2E6B7A63C}"/>
              </a:ext>
            </a:extLst>
          </p:cNvPr>
          <p:cNvSpPr txBox="1"/>
          <p:nvPr/>
        </p:nvSpPr>
        <p:spPr>
          <a:xfrm>
            <a:off x="838200" y="2304515"/>
            <a:ext cx="4743734"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…they would like to have a list of child care providers in their area with information about cost, quality ratings, availability, and user reviews.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417C395-38D3-9748-5F5E-48E271344502}"/>
              </a:ext>
            </a:extLst>
          </p:cNvPr>
          <p:cNvSpPr txBox="1"/>
          <p:nvPr/>
        </p:nvSpPr>
        <p:spPr>
          <a:xfrm>
            <a:off x="5909482" y="2136381"/>
            <a:ext cx="6282518" cy="4078039"/>
          </a:xfrm>
          <a:prstGeom prst="rect">
            <a:avLst/>
          </a:prstGeom>
          <a:noFill/>
        </p:spPr>
        <p:txBody>
          <a:bodyPr wrap="square" rtlCol="0">
            <a:spAutoFit/>
          </a:bodyPr>
          <a:lstStyle/>
          <a:p>
            <a:pPr>
              <a:spcAft>
                <a:spcPts val="600"/>
              </a:spcAft>
            </a:pPr>
            <a:r>
              <a:rPr lang="en-US" sz="2000" dirty="0">
                <a:latin typeface="Arial" panose="020B0604020202020204" pitchFamily="34" charset="0"/>
                <a:cs typeface="Arial" panose="020B0604020202020204" pitchFamily="34" charset="0"/>
              </a:rPr>
              <a:t>The Nebraska Child Care Referral Network (CCRN) was developed to help working parents find child care in their area for children from birth to age 12. </a:t>
            </a:r>
            <a:r>
              <a:rPr lang="en-US" sz="1600" b="1" u="sng" dirty="0">
                <a:latin typeface="Arial" panose="020B0604020202020204" pitchFamily="34" charset="0"/>
                <a:cs typeface="Arial" panose="020B0604020202020204" pitchFamily="34" charset="0"/>
                <a:hlinkClick r:id="rId3"/>
              </a:rPr>
              <a:t>NEChildCareReferral.org</a:t>
            </a:r>
            <a:endParaRPr lang="en-US" sz="2000" dirty="0">
              <a:latin typeface="Arial" panose="020B0604020202020204" pitchFamily="34" charset="0"/>
              <a:cs typeface="Arial" panose="020B0604020202020204" pitchFamily="34" charset="0"/>
            </a:endParaRPr>
          </a:p>
          <a:p>
            <a:pPr>
              <a:spcAft>
                <a:spcPts val="600"/>
              </a:spcAft>
            </a:pPr>
            <a:r>
              <a:rPr lang="en-US" sz="2000" dirty="0">
                <a:latin typeface="Arial" panose="020B0604020202020204" pitchFamily="34" charset="0"/>
                <a:cs typeface="Arial" panose="020B0604020202020204" pitchFamily="34" charset="0"/>
              </a:rPr>
              <a:t>The website allows parents to search for providers using filters including:</a:t>
            </a:r>
          </a:p>
          <a:p>
            <a:pPr marL="285750" lvl="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Type of child care environment</a:t>
            </a:r>
          </a:p>
          <a:p>
            <a:pPr marL="285750" lvl="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Type of child care license</a:t>
            </a:r>
          </a:p>
          <a:p>
            <a:pPr marL="285750" lvl="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Ages of children needing care</a:t>
            </a:r>
          </a:p>
          <a:p>
            <a:pPr marL="285750" lvl="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Geographical distance</a:t>
            </a:r>
          </a:p>
          <a:p>
            <a:pPr marL="285750" lvl="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Does/does not accept subsidy</a:t>
            </a:r>
          </a:p>
          <a:p>
            <a:pPr marL="285750" lvl="0" indent="-285750">
              <a:spcAft>
                <a:spcPts val="600"/>
              </a:spcAft>
              <a:buFont typeface="Arial" panose="020B0604020202020204" pitchFamily="34" charset="0"/>
              <a:buChar char="•"/>
            </a:pPr>
            <a:r>
              <a:rPr lang="en-US" u="sng" dirty="0">
                <a:latin typeface="Arial" panose="020B0604020202020204" pitchFamily="34" charset="0"/>
                <a:cs typeface="Arial" panose="020B0604020202020204" pitchFamily="34" charset="0"/>
                <a:hlinkClick r:id="rId4"/>
              </a:rPr>
              <a:t>Step Up to Quality participation</a:t>
            </a:r>
            <a:endParaRPr lang="en-US"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A5A911DA-F81F-C7EC-7889-CA7B729785B6}"/>
              </a:ext>
            </a:extLst>
          </p:cNvPr>
          <p:cNvSpPr txBox="1">
            <a:spLocks/>
          </p:cNvSpPr>
          <p:nvPr/>
        </p:nvSpPr>
        <p:spPr>
          <a:xfrm>
            <a:off x="0" y="1"/>
            <a:ext cx="12192000" cy="1325563"/>
          </a:xfrm>
          <a:prstGeom prst="rect">
            <a:avLst/>
          </a:prstGeom>
          <a:solidFill>
            <a:srgbClr val="3C7E9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200" i="1" dirty="0">
                <a:solidFill>
                  <a:schemeClr val="bg1"/>
                </a:solidFill>
                <a:latin typeface="Arial"/>
              </a:rPr>
              <a:t>Stakeholder Feedback that Got Results </a:t>
            </a:r>
          </a:p>
        </p:txBody>
      </p:sp>
    </p:spTree>
    <p:extLst>
      <p:ext uri="{BB962C8B-B14F-4D97-AF65-F5344CB8AC3E}">
        <p14:creationId xmlns:p14="http://schemas.microsoft.com/office/powerpoint/2010/main" val="388558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733696" y="828415"/>
            <a:ext cx="5971904" cy="5171332"/>
          </a:xfrm>
        </p:spPr>
        <p:txBody>
          <a:bodyPr vert="horz" lIns="91440" tIns="45720" rIns="91440" bIns="45720" rtlCol="0" anchor="t">
            <a:normAutofit fontScale="92500" lnSpcReduction="10000"/>
          </a:bodyPr>
          <a:lstStyle/>
          <a:p>
            <a:pPr marL="0" indent="0">
              <a:lnSpc>
                <a:spcPct val="120000"/>
              </a:lnSpc>
              <a:buNone/>
            </a:pPr>
            <a:r>
              <a:rPr lang="en-US" sz="8600" i="0" u="none" strike="noStrike" dirty="0">
                <a:solidFill>
                  <a:srgbClr val="1C824A"/>
                </a:solidFill>
                <a:latin typeface="Arial"/>
                <a:cs typeface="Arial"/>
              </a:rPr>
              <a:t>Quality</a:t>
            </a:r>
            <a:r>
              <a:rPr lang="en-US" sz="8600" b="0" i="0" u="none" strike="noStrike" baseline="0" dirty="0">
                <a:latin typeface="Arial"/>
                <a:cs typeface="Arial"/>
              </a:rPr>
              <a:t> </a:t>
            </a:r>
            <a:br>
              <a:rPr lang="en-US" sz="2800" b="0" i="0" u="none" strike="noStrike" baseline="0" dirty="0">
                <a:latin typeface="Arial"/>
              </a:rPr>
            </a:br>
            <a:r>
              <a:rPr lang="en-US" b="0" i="0" u="none" strike="noStrike" baseline="0" dirty="0">
                <a:latin typeface="Arial"/>
                <a:cs typeface="Arial"/>
              </a:rPr>
              <a:t>early care and education is defined in terms of what </a:t>
            </a:r>
            <a:r>
              <a:rPr lang="en-US" b="1" i="0" u="none" strike="noStrike" baseline="0" dirty="0">
                <a:latin typeface="Arial"/>
                <a:cs typeface="Arial"/>
              </a:rPr>
              <a:t>each child experiences. </a:t>
            </a:r>
          </a:p>
          <a:p>
            <a:pPr marL="0" indent="0">
              <a:lnSpc>
                <a:spcPct val="120000"/>
              </a:lnSpc>
              <a:buNone/>
            </a:pPr>
            <a:r>
              <a:rPr lang="en-US" i="0" u="none" strike="noStrike" baseline="0" dirty="0">
                <a:latin typeface="Arial"/>
                <a:cs typeface="Arial"/>
              </a:rPr>
              <a:t>A quality experience </a:t>
            </a:r>
            <a:r>
              <a:rPr lang="en-US" b="0" i="0" u="none" strike="noStrike" baseline="0" dirty="0">
                <a:latin typeface="Arial"/>
                <a:cs typeface="Arial"/>
              </a:rPr>
              <a:t>is characterized by positive and language-rich interactions between the developing child and familiar, caring </a:t>
            </a:r>
            <a:r>
              <a:rPr lang="en-US" dirty="0">
                <a:latin typeface="Arial"/>
                <a:cs typeface="Arial"/>
              </a:rPr>
              <a:t>adults</a:t>
            </a:r>
            <a:r>
              <a:rPr lang="en-US" b="0" i="0" u="none" strike="noStrike" baseline="0" dirty="0">
                <a:latin typeface="Arial"/>
                <a:cs typeface="Arial"/>
              </a:rPr>
              <a:t>–no matter the setting.</a:t>
            </a:r>
            <a:endParaRPr lang="en-US" dirty="0">
              <a:latin typeface="Arial"/>
              <a:cs typeface="Arial"/>
            </a:endParaRPr>
          </a:p>
          <a:p>
            <a:pPr marL="0" indent="0">
              <a:lnSpc>
                <a:spcPct val="150000"/>
              </a:lnSpc>
              <a:buNone/>
            </a:pPr>
            <a:endParaRPr lang="en-US" sz="2800" b="0" i="0" u="none" strike="noStrike" baseline="0" dirty="0">
              <a:latin typeface="Arial"/>
              <a:cs typeface="Arial"/>
            </a:endParaRPr>
          </a:p>
        </p:txBody>
      </p:sp>
      <p:sp>
        <p:nvSpPr>
          <p:cNvPr id="6" name="TextBox 5">
            <a:extLst>
              <a:ext uri="{FF2B5EF4-FFF2-40B4-BE49-F238E27FC236}">
                <a16:creationId xmlns:a16="http://schemas.microsoft.com/office/drawing/2014/main" id="{852D54D3-8F9C-4B1A-AD68-C87AE23FC4AB}"/>
              </a:ext>
            </a:extLst>
          </p:cNvPr>
          <p:cNvSpPr txBox="1"/>
          <p:nvPr/>
        </p:nvSpPr>
        <p:spPr>
          <a:xfrm>
            <a:off x="6785812" y="5147119"/>
            <a:ext cx="4672492" cy="1077218"/>
          </a:xfrm>
          <a:prstGeom prst="rect">
            <a:avLst/>
          </a:prstGeom>
          <a:noFill/>
        </p:spPr>
        <p:txBody>
          <a:bodyPr wrap="square" lIns="91440" tIns="45720" rIns="91440" bIns="45720" anchor="t">
            <a:spAutoFit/>
          </a:bodyPr>
          <a:lstStyle/>
          <a:p>
            <a:pPr algn="l"/>
            <a:r>
              <a:rPr lang="en-US" sz="3200" i="0" u="none" strike="noStrike">
                <a:solidFill>
                  <a:srgbClr val="1C824A"/>
                </a:solidFill>
                <a:latin typeface="Helvetica Neue" panose="02000503000000020004"/>
              </a:rPr>
              <a:t>Sensitive and responsive interactions</a:t>
            </a:r>
            <a:endParaRPr lang="en-US" sz="3200">
              <a:solidFill>
                <a:srgbClr val="1C824A"/>
              </a:solidFill>
              <a:latin typeface="Helvetica Neue" panose="02000503000000020004"/>
            </a:endParaRPr>
          </a:p>
        </p:txBody>
      </p:sp>
      <p:pic>
        <p:nvPicPr>
          <p:cNvPr id="7" name="Picture 6" descr="A picture containing person, child, indoor, young&#10;&#10;Description automatically generated">
            <a:extLst>
              <a:ext uri="{FF2B5EF4-FFF2-40B4-BE49-F238E27FC236}">
                <a16:creationId xmlns:a16="http://schemas.microsoft.com/office/drawing/2014/main" id="{51DB791D-010E-43EB-802B-89DBB136E0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3937" y="828415"/>
            <a:ext cx="5089588" cy="4189427"/>
          </a:xfrm>
          <a:prstGeom prst="rect">
            <a:avLst/>
          </a:prstGeom>
        </p:spPr>
      </p:pic>
    </p:spTree>
    <p:extLst>
      <p:ext uri="{BB962C8B-B14F-4D97-AF65-F5344CB8AC3E}">
        <p14:creationId xmlns:p14="http://schemas.microsoft.com/office/powerpoint/2010/main" val="179862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838200" y="365125"/>
            <a:ext cx="10515600" cy="1325563"/>
          </a:xfrm>
        </p:spPr>
        <p:txBody>
          <a:bodyPr anchor="ctr">
            <a:normAutofit/>
          </a:bodyPr>
          <a:lstStyle/>
          <a:p>
            <a:r>
              <a:rPr lang="en-US" i="0" u="none" strike="noStrike" baseline="0" dirty="0">
                <a:latin typeface="Arial"/>
              </a:rPr>
              <a:t>Structuring Settings to Promote Quality</a:t>
            </a:r>
            <a:endParaRPr lang="en-US" dirty="0">
              <a:latin typeface="Arial"/>
            </a:endParaRPr>
          </a:p>
        </p:txBody>
      </p:sp>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846723" y="1801742"/>
            <a:ext cx="10672831" cy="4384675"/>
          </a:xfrm>
        </p:spPr>
        <p:txBody>
          <a:bodyPr vert="horz" lIns="91440" tIns="45720" rIns="91440" bIns="45720" rtlCol="0" anchor="t">
            <a:normAutofit/>
          </a:bodyPr>
          <a:lstStyle/>
          <a:p>
            <a:pPr marL="0" indent="0">
              <a:lnSpc>
                <a:spcPct val="100000"/>
              </a:lnSpc>
              <a:spcAft>
                <a:spcPts val="1200"/>
              </a:spcAft>
              <a:buNone/>
            </a:pPr>
            <a:r>
              <a:rPr lang="en-US" i="0" u="none" strike="noStrike" baseline="0" dirty="0">
                <a:latin typeface="Arial"/>
                <a:cs typeface="Arial"/>
              </a:rPr>
              <a:t>To increase the likelihood that a child experiences quality, </a:t>
            </a:r>
            <a:r>
              <a:rPr lang="en-US" b="1" i="0" u="none" strike="noStrike" baseline="0" dirty="0">
                <a:latin typeface="Arial"/>
                <a:cs typeface="Arial"/>
              </a:rPr>
              <a:t>early care and education</a:t>
            </a:r>
            <a:r>
              <a:rPr lang="en-US" b="1" dirty="0">
                <a:latin typeface="Arial"/>
                <a:cs typeface="Arial"/>
              </a:rPr>
              <a:t>,</a:t>
            </a:r>
            <a:r>
              <a:rPr lang="en-US" b="1" i="0" u="none" strike="noStrike" baseline="0" dirty="0">
                <a:latin typeface="Arial"/>
                <a:cs typeface="Arial"/>
              </a:rPr>
              <a:t> settings are structured to</a:t>
            </a:r>
            <a:r>
              <a:rPr lang="en-US" i="0" u="none" strike="noStrike" baseline="0" dirty="0">
                <a:latin typeface="Arial"/>
                <a:cs typeface="Arial"/>
              </a:rPr>
              <a:t>:</a:t>
            </a:r>
            <a:r>
              <a:rPr lang="en-US" dirty="0">
                <a:latin typeface="Arial"/>
                <a:cs typeface="Arial"/>
              </a:rPr>
              <a:t> </a:t>
            </a:r>
            <a:endParaRPr lang="en-US" i="0" u="none" strike="noStrike" baseline="0" dirty="0">
              <a:latin typeface="Arial"/>
              <a:cs typeface="Arial"/>
            </a:endParaRPr>
          </a:p>
          <a:p>
            <a:pPr>
              <a:spcAft>
                <a:spcPts val="1200"/>
              </a:spcAft>
            </a:pPr>
            <a:r>
              <a:rPr lang="en-US" sz="2800" dirty="0">
                <a:latin typeface="Arial"/>
                <a:cs typeface="Arial"/>
              </a:rPr>
              <a:t>Promote the well‑being of early childhood professionals </a:t>
            </a:r>
            <a:r>
              <a:rPr lang="en-US" sz="2000" i="1" dirty="0">
                <a:latin typeface="Arial"/>
                <a:cs typeface="Arial"/>
              </a:rPr>
              <a:t>(appropriate qualifications</a:t>
            </a:r>
            <a:r>
              <a:rPr lang="en-US" sz="2000" i="1" u="none" strike="noStrike" baseline="0" dirty="0">
                <a:latin typeface="Arial"/>
                <a:cs typeface="Arial"/>
              </a:rPr>
              <a:t> and</a:t>
            </a:r>
            <a:r>
              <a:rPr lang="en-US" sz="2000" i="1" dirty="0">
                <a:latin typeface="Arial"/>
                <a:cs typeface="Arial"/>
              </a:rPr>
              <a:t> </a:t>
            </a:r>
            <a:r>
              <a:rPr lang="en-US" sz="2000" i="1" u="none" strike="noStrike" baseline="0" dirty="0">
                <a:latin typeface="Arial"/>
                <a:cs typeface="Arial"/>
              </a:rPr>
              <a:t>training, promotion of physical and mental health, appropriate compensation and professional supports)</a:t>
            </a:r>
            <a:endParaRPr lang="en-US" sz="2000" i="1" dirty="0">
              <a:latin typeface="Arial"/>
              <a:cs typeface="Arial"/>
            </a:endParaRPr>
          </a:p>
          <a:p>
            <a:pPr>
              <a:lnSpc>
                <a:spcPct val="100000"/>
              </a:lnSpc>
              <a:spcAft>
                <a:spcPts val="1200"/>
              </a:spcAft>
            </a:pPr>
            <a:r>
              <a:rPr lang="en-US" dirty="0">
                <a:latin typeface="Arial"/>
                <a:cs typeface="Arial"/>
              </a:rPr>
              <a:t>F</a:t>
            </a:r>
            <a:r>
              <a:rPr lang="en-US" sz="2800" dirty="0">
                <a:latin typeface="Arial"/>
                <a:cs typeface="Arial"/>
              </a:rPr>
              <a:t>oster the child’s healthy development and learning </a:t>
            </a:r>
            <a:r>
              <a:rPr lang="en-US" sz="2000" i="1" dirty="0">
                <a:latin typeface="Arial"/>
                <a:cs typeface="Arial"/>
              </a:rPr>
              <a:t>(developmentally appropriate materials, routines, ratios, and individualized instruction; culturally relevant family engagement; clean and safe facilities)</a:t>
            </a:r>
          </a:p>
          <a:p>
            <a:pPr>
              <a:lnSpc>
                <a:spcPct val="100000"/>
              </a:lnSpc>
            </a:pPr>
            <a:endParaRPr lang="en-US" sz="2800" dirty="0">
              <a:latin typeface="Arial"/>
              <a:cs typeface="Arial"/>
            </a:endParaRPr>
          </a:p>
        </p:txBody>
      </p:sp>
    </p:spTree>
    <p:extLst>
      <p:ext uri="{BB962C8B-B14F-4D97-AF65-F5344CB8AC3E}">
        <p14:creationId xmlns:p14="http://schemas.microsoft.com/office/powerpoint/2010/main" val="726181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838200" y="2322738"/>
            <a:ext cx="10672831" cy="2695830"/>
          </a:xfrm>
        </p:spPr>
        <p:txBody>
          <a:bodyPr vert="horz" lIns="91440" tIns="45720" rIns="91440" bIns="45720" rtlCol="0" anchor="t">
            <a:normAutofit lnSpcReduction="10000"/>
          </a:bodyPr>
          <a:lstStyle/>
          <a:p>
            <a:pPr marL="0" indent="0">
              <a:lnSpc>
                <a:spcPct val="100000"/>
              </a:lnSpc>
              <a:spcAft>
                <a:spcPts val="1200"/>
              </a:spcAft>
              <a:buNone/>
            </a:pPr>
            <a:r>
              <a:rPr lang="en-US" i="0" u="none" strike="noStrike" baseline="0">
                <a:latin typeface="Arial"/>
                <a:cs typeface="Arial"/>
              </a:rPr>
              <a:t>The delivery of quality care and education across settings is facilitated by </a:t>
            </a:r>
            <a:r>
              <a:rPr lang="en-US" b="1" i="0" u="none" strike="noStrike" baseline="0">
                <a:latin typeface="Arial"/>
                <a:cs typeface="Arial"/>
              </a:rPr>
              <a:t>policies and continuous quality improvement practices that prioritize the child’s experiences</a:t>
            </a:r>
            <a:r>
              <a:rPr lang="en-US" b="1">
                <a:latin typeface="Arial"/>
                <a:cs typeface="Arial"/>
              </a:rPr>
              <a:t>, </a:t>
            </a:r>
            <a:r>
              <a:rPr lang="en-US">
                <a:latin typeface="Arial"/>
                <a:cs typeface="Arial"/>
              </a:rPr>
              <a:t>including</a:t>
            </a:r>
            <a:r>
              <a:rPr lang="en-US" i="0" u="none" strike="noStrike" baseline="0">
                <a:latin typeface="Arial"/>
                <a:cs typeface="Arial"/>
              </a:rPr>
              <a:t>, for example:</a:t>
            </a:r>
            <a:r>
              <a:rPr lang="en-US">
                <a:latin typeface="Arial"/>
                <a:cs typeface="Arial"/>
              </a:rPr>
              <a:t> </a:t>
            </a:r>
            <a:endParaRPr lang="en-US" i="0" u="none" strike="noStrike" baseline="0">
              <a:latin typeface="Arial"/>
              <a:cs typeface="Arial"/>
            </a:endParaRPr>
          </a:p>
          <a:p>
            <a:pPr>
              <a:lnSpc>
                <a:spcPct val="100000"/>
              </a:lnSpc>
            </a:pPr>
            <a:r>
              <a:rPr lang="en-US" sz="2400">
                <a:latin typeface="Arial"/>
                <a:cs typeface="Arial"/>
              </a:rPr>
              <a:t>Policies designed to enable providers to cover the full cost of quality care</a:t>
            </a:r>
          </a:p>
          <a:p>
            <a:pPr>
              <a:lnSpc>
                <a:spcPct val="100000"/>
              </a:lnSpc>
            </a:pPr>
            <a:r>
              <a:rPr lang="en-US" sz="2400">
                <a:latin typeface="Arial"/>
                <a:cs typeface="Arial"/>
              </a:rPr>
              <a:t>Assessment practices that capture the child’s experiences of quality</a:t>
            </a:r>
          </a:p>
          <a:p>
            <a:pPr>
              <a:lnSpc>
                <a:spcPct val="100000"/>
              </a:lnSpc>
            </a:pPr>
            <a:endParaRPr lang="en-US" sz="2800">
              <a:latin typeface="Arial"/>
              <a:cs typeface="Arial"/>
            </a:endParaRPr>
          </a:p>
        </p:txBody>
      </p:sp>
      <p:sp>
        <p:nvSpPr>
          <p:cNvPr id="7" name="Title 1">
            <a:extLst>
              <a:ext uri="{FF2B5EF4-FFF2-40B4-BE49-F238E27FC236}">
                <a16:creationId xmlns:a16="http://schemas.microsoft.com/office/drawing/2014/main" id="{B8E2EF09-5067-4CC9-A95D-AA7E699761F3}"/>
              </a:ext>
            </a:extLst>
          </p:cNvPr>
          <p:cNvSpPr>
            <a:spLocks noGrp="1"/>
          </p:cNvSpPr>
          <p:nvPr>
            <p:ph type="title"/>
          </p:nvPr>
        </p:nvSpPr>
        <p:spPr>
          <a:xfrm>
            <a:off x="838200" y="365125"/>
            <a:ext cx="10515600" cy="1325563"/>
          </a:xfrm>
        </p:spPr>
        <p:txBody>
          <a:bodyPr anchor="ctr">
            <a:normAutofit/>
          </a:bodyPr>
          <a:lstStyle/>
          <a:p>
            <a:r>
              <a:rPr lang="en-US" i="0" u="none" strike="noStrike" baseline="0">
                <a:latin typeface="Arial"/>
              </a:rPr>
              <a:t>Shaping Policies and Practices to Promote Quality</a:t>
            </a:r>
            <a:endParaRPr lang="en-US">
              <a:latin typeface="Arial"/>
            </a:endParaRPr>
          </a:p>
        </p:txBody>
      </p:sp>
    </p:spTree>
    <p:extLst>
      <p:ext uri="{BB962C8B-B14F-4D97-AF65-F5344CB8AC3E}">
        <p14:creationId xmlns:p14="http://schemas.microsoft.com/office/powerpoint/2010/main" val="799277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882A5-E95A-431E-AA4E-2896AF520471}"/>
              </a:ext>
            </a:extLst>
          </p:cNvPr>
          <p:cNvSpPr>
            <a:spLocks noGrp="1"/>
          </p:cNvSpPr>
          <p:nvPr>
            <p:ph type="title"/>
          </p:nvPr>
        </p:nvSpPr>
        <p:spPr>
          <a:xfrm>
            <a:off x="225831" y="204820"/>
            <a:ext cx="5823284" cy="6006435"/>
          </a:xfrm>
        </p:spPr>
        <p:txBody>
          <a:bodyPr anchor="ctr">
            <a:normAutofit/>
          </a:bodyPr>
          <a:lstStyle/>
          <a:p>
            <a:pPr algn="l">
              <a:lnSpc>
                <a:spcPct val="100000"/>
              </a:lnSpc>
            </a:pPr>
            <a:r>
              <a:rPr lang="en-US" sz="4000">
                <a:latin typeface="Arial"/>
              </a:rPr>
              <a:t>Creating equitable access to quality means every child experiences language-rich, caring one-on-one interactions in all settings. </a:t>
            </a:r>
          </a:p>
        </p:txBody>
      </p:sp>
      <p:pic>
        <p:nvPicPr>
          <p:cNvPr id="4" name="Picture 3" descr="A person and a child looking at a tablet&#10;&#10;Description automatically generated with low confidence">
            <a:extLst>
              <a:ext uri="{FF2B5EF4-FFF2-40B4-BE49-F238E27FC236}">
                <a16:creationId xmlns:a16="http://schemas.microsoft.com/office/drawing/2014/main" id="{7A2415EF-2450-463D-87CD-452FA0F31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5" r="2639"/>
          <a:stretch/>
        </p:blipFill>
        <p:spPr>
          <a:xfrm>
            <a:off x="6096000" y="842523"/>
            <a:ext cx="5788604" cy="4906759"/>
          </a:xfrm>
          <a:prstGeom prst="rect">
            <a:avLst/>
          </a:prstGeom>
        </p:spPr>
      </p:pic>
    </p:spTree>
    <p:extLst>
      <p:ext uri="{BB962C8B-B14F-4D97-AF65-F5344CB8AC3E}">
        <p14:creationId xmlns:p14="http://schemas.microsoft.com/office/powerpoint/2010/main" val="2117034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882A5-E95A-431E-AA4E-2896AF520471}"/>
              </a:ext>
            </a:extLst>
          </p:cNvPr>
          <p:cNvSpPr>
            <a:spLocks noGrp="1"/>
          </p:cNvSpPr>
          <p:nvPr>
            <p:ph type="title"/>
          </p:nvPr>
        </p:nvSpPr>
        <p:spPr>
          <a:xfrm>
            <a:off x="225831" y="204820"/>
            <a:ext cx="5386693" cy="2585677"/>
          </a:xfrm>
        </p:spPr>
        <p:txBody>
          <a:bodyPr anchor="ctr">
            <a:noAutofit/>
          </a:bodyPr>
          <a:lstStyle/>
          <a:p>
            <a:pPr algn="l">
              <a:lnSpc>
                <a:spcPct val="100000"/>
              </a:lnSpc>
            </a:pPr>
            <a:r>
              <a:rPr lang="en-US" sz="3000" dirty="0">
                <a:latin typeface="Arial"/>
              </a:rPr>
              <a:t>Creating equitable access to quality means every child experiences language-rich, caring one-on-one interactions in all settings. </a:t>
            </a:r>
          </a:p>
        </p:txBody>
      </p:sp>
      <p:pic>
        <p:nvPicPr>
          <p:cNvPr id="4" name="Picture 3" descr="A person and a child looking at a tablet&#10;&#10;Description automatically generated with low confidence">
            <a:extLst>
              <a:ext uri="{FF2B5EF4-FFF2-40B4-BE49-F238E27FC236}">
                <a16:creationId xmlns:a16="http://schemas.microsoft.com/office/drawing/2014/main" id="{7A2415EF-2450-463D-87CD-452FA0F31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5" r="2639"/>
          <a:stretch/>
        </p:blipFill>
        <p:spPr>
          <a:xfrm>
            <a:off x="6096000" y="842523"/>
            <a:ext cx="5788604" cy="4906759"/>
          </a:xfrm>
          <a:prstGeom prst="rect">
            <a:avLst/>
          </a:prstGeom>
        </p:spPr>
      </p:pic>
      <p:sp>
        <p:nvSpPr>
          <p:cNvPr id="5" name="TextBox 4">
            <a:extLst>
              <a:ext uri="{FF2B5EF4-FFF2-40B4-BE49-F238E27FC236}">
                <a16:creationId xmlns:a16="http://schemas.microsoft.com/office/drawing/2014/main" id="{F92EA18C-1576-4F96-B2A4-9BD4F41EF361}"/>
              </a:ext>
            </a:extLst>
          </p:cNvPr>
          <p:cNvSpPr txBox="1"/>
          <p:nvPr/>
        </p:nvSpPr>
        <p:spPr>
          <a:xfrm>
            <a:off x="307396" y="3429000"/>
            <a:ext cx="5265444" cy="2677656"/>
          </a:xfrm>
          <a:prstGeom prst="rect">
            <a:avLst/>
          </a:prstGeom>
          <a:noFill/>
        </p:spPr>
        <p:txBody>
          <a:bodyPr wrap="square">
            <a:spAutoFit/>
          </a:bodyPr>
          <a:lstStyle/>
          <a:p>
            <a:r>
              <a:rPr lang="en-US" sz="2400" u="sng" dirty="0">
                <a:solidFill>
                  <a:schemeClr val="bg1"/>
                </a:solidFill>
                <a:latin typeface="Arial" panose="020B0604020202020204" pitchFamily="34" charset="0"/>
                <a:cs typeface="Arial" panose="020B0604020202020204" pitchFamily="34" charset="0"/>
              </a:rPr>
              <a:t>Example Equity Principle</a:t>
            </a:r>
          </a:p>
          <a:p>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Create practices and policies that cultivate early care environments that minimize the impact of adults’ implicit bias on young children’s development and learning. </a:t>
            </a:r>
            <a:endParaRPr lang="en-US" sz="1800" dirty="0">
              <a:solidFill>
                <a:schemeClr val="bg1"/>
              </a:solidFill>
              <a:latin typeface="Arial" panose="020B0604020202020204" pitchFamily="34" charset="0"/>
              <a:cs typeface="Arial" panose="020B0604020202020204" pitchFamily="34" charset="0"/>
            </a:endParaRPr>
          </a:p>
          <a:p>
            <a:endParaRPr lang="en-US" sz="2400"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832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A961-F832-F956-D1D2-AA1CA8B40871}"/>
              </a:ext>
            </a:extLst>
          </p:cNvPr>
          <p:cNvSpPr txBox="1"/>
          <p:nvPr/>
        </p:nvSpPr>
        <p:spPr>
          <a:xfrm>
            <a:off x="838200" y="1522652"/>
            <a:ext cx="459702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6362132" y="1580215"/>
            <a:ext cx="582986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0" name="TextBox 9">
            <a:extLst>
              <a:ext uri="{FF2B5EF4-FFF2-40B4-BE49-F238E27FC236}">
                <a16:creationId xmlns:a16="http://schemas.microsoft.com/office/drawing/2014/main" id="{3CCAC117-E359-A0B7-D03A-D8A2E6B7A63C}"/>
              </a:ext>
            </a:extLst>
          </p:cNvPr>
          <p:cNvSpPr txBox="1"/>
          <p:nvPr/>
        </p:nvSpPr>
        <p:spPr>
          <a:xfrm>
            <a:off x="838200" y="2317780"/>
            <a:ext cx="4743734" cy="2677656"/>
          </a:xfrm>
          <a:prstGeom prst="rect">
            <a:avLst/>
          </a:prstGeom>
          <a:noFill/>
        </p:spPr>
        <p:txBody>
          <a:bodyPr wrap="square" rtlCol="0">
            <a:spAutoFit/>
          </a:bodyPr>
          <a:lstStyle/>
          <a:p>
            <a:r>
              <a:rPr lang="en-US" sz="240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earning a degree in early childhood development does not necessarily lead to a subsequent increase in wages. To earn more, early childhood professionals must be certified to work in school settings.</a:t>
            </a:r>
          </a:p>
        </p:txBody>
      </p:sp>
      <p:sp>
        <p:nvSpPr>
          <p:cNvPr id="11" name="TextBox 10">
            <a:extLst>
              <a:ext uri="{FF2B5EF4-FFF2-40B4-BE49-F238E27FC236}">
                <a16:creationId xmlns:a16="http://schemas.microsoft.com/office/drawing/2014/main" id="{D417C395-38D3-9748-5F5E-48E271344502}"/>
              </a:ext>
            </a:extLst>
          </p:cNvPr>
          <p:cNvSpPr txBox="1"/>
          <p:nvPr/>
        </p:nvSpPr>
        <p:spPr>
          <a:xfrm>
            <a:off x="6362132" y="2304514"/>
            <a:ext cx="5829868"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University of Nebraska is working with state colleges, tribal colleges, and community colleges across the state to bring more equity to the early childhood programs in all institutions across the state. </a:t>
            </a:r>
          </a:p>
          <a:p>
            <a:r>
              <a:rPr lang="en-US" sz="2400" dirty="0">
                <a:latin typeface="Arial" panose="020B0604020202020204" pitchFamily="34" charset="0"/>
                <a:cs typeface="Arial" panose="020B0604020202020204" pitchFamily="34" charset="0"/>
              </a:rPr>
              <a:t>Work has already begun to create  </a:t>
            </a:r>
          </a:p>
          <a:p>
            <a:pPr marL="457200" lvl="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 career lattice, </a:t>
            </a:r>
          </a:p>
          <a:p>
            <a:pPr marL="457200" lvl="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stackable credentials, and </a:t>
            </a:r>
          </a:p>
          <a:p>
            <a:pPr marL="457200" lvl="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apprenticeships that can make the EC profession a priority profession.</a:t>
            </a:r>
          </a:p>
        </p:txBody>
      </p:sp>
      <p:sp>
        <p:nvSpPr>
          <p:cNvPr id="12" name="Title 1">
            <a:extLst>
              <a:ext uri="{FF2B5EF4-FFF2-40B4-BE49-F238E27FC236}">
                <a16:creationId xmlns:a16="http://schemas.microsoft.com/office/drawing/2014/main" id="{33936962-CAA5-F0B9-6EF6-3670652B15C6}"/>
              </a:ext>
            </a:extLst>
          </p:cNvPr>
          <p:cNvSpPr txBox="1">
            <a:spLocks/>
          </p:cNvSpPr>
          <p:nvPr/>
        </p:nvSpPr>
        <p:spPr>
          <a:xfrm>
            <a:off x="0" y="1"/>
            <a:ext cx="12192000" cy="1325563"/>
          </a:xfrm>
          <a:prstGeom prst="rect">
            <a:avLst/>
          </a:prstGeom>
          <a:solidFill>
            <a:srgbClr val="3C7E9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200" i="1" dirty="0">
                <a:solidFill>
                  <a:schemeClr val="bg1"/>
                </a:solidFill>
                <a:latin typeface="Arial"/>
              </a:rPr>
              <a:t>Stakeholder Feedback that Got Results </a:t>
            </a:r>
          </a:p>
        </p:txBody>
      </p:sp>
    </p:spTree>
    <p:extLst>
      <p:ext uri="{BB962C8B-B14F-4D97-AF65-F5344CB8AC3E}">
        <p14:creationId xmlns:p14="http://schemas.microsoft.com/office/powerpoint/2010/main" val="422603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11539" y="2588133"/>
            <a:ext cx="10685331" cy="3207360"/>
          </a:xfrm>
        </p:spPr>
        <p:txBody>
          <a:bodyPr>
            <a:normAutofit fontScale="90000"/>
          </a:bodyPr>
          <a:lstStyle/>
          <a:p>
            <a:pPr algn="l"/>
            <a:r>
              <a:rPr lang="en-US" sz="7200" dirty="0">
                <a:latin typeface="Arial"/>
              </a:rPr>
              <a:t>Vision</a:t>
            </a:r>
            <a:br>
              <a:rPr lang="en-US" dirty="0">
                <a:latin typeface="Arial"/>
              </a:rPr>
            </a:br>
            <a:br>
              <a:rPr lang="en-US" dirty="0">
                <a:latin typeface="Arial"/>
              </a:rPr>
            </a:br>
            <a:r>
              <a:rPr lang="en-US" dirty="0">
                <a:latin typeface="Arial"/>
              </a:rPr>
              <a:t>All Nebraska children and their families have access to quality early childhood services that support children’s healthy development from birth through age 8.</a:t>
            </a:r>
            <a:br>
              <a:rPr lang="en-US" dirty="0">
                <a:latin typeface="Arial"/>
              </a:rPr>
            </a:br>
            <a:endParaRPr lang="en-US" dirty="0">
              <a:latin typeface="Arial"/>
            </a:endParaRPr>
          </a:p>
        </p:txBody>
      </p:sp>
    </p:spTree>
    <p:extLst>
      <p:ext uri="{BB962C8B-B14F-4D97-AF65-F5344CB8AC3E}">
        <p14:creationId xmlns:p14="http://schemas.microsoft.com/office/powerpoint/2010/main" val="952941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395843" y="579623"/>
            <a:ext cx="5369890" cy="5216626"/>
          </a:xfrm>
        </p:spPr>
        <p:txBody>
          <a:bodyPr anchor="ctr">
            <a:normAutofit fontScale="90000"/>
          </a:bodyPr>
          <a:lstStyle/>
          <a:p>
            <a:r>
              <a:rPr lang="en-US" sz="6700">
                <a:solidFill>
                  <a:srgbClr val="F29C0D"/>
                </a:solidFill>
                <a:latin typeface="Arial"/>
              </a:rPr>
              <a:t>Collaboration</a:t>
            </a:r>
            <a:br>
              <a:rPr lang="en-US">
                <a:latin typeface="Arial"/>
              </a:rPr>
            </a:br>
            <a:r>
              <a:rPr lang="en-US">
                <a:solidFill>
                  <a:schemeClr val="tx1"/>
                </a:solidFill>
                <a:latin typeface="Arial"/>
              </a:rPr>
              <a:t>refers to community-level coordination of local and regional resources to promote the well-being of all children and families.</a:t>
            </a:r>
          </a:p>
        </p:txBody>
      </p:sp>
      <p:grpSp>
        <p:nvGrpSpPr>
          <p:cNvPr id="5" name="Group 4">
            <a:extLst>
              <a:ext uri="{FF2B5EF4-FFF2-40B4-BE49-F238E27FC236}">
                <a16:creationId xmlns:a16="http://schemas.microsoft.com/office/drawing/2014/main" id="{85505AB9-E9CA-2449-8BC7-374167578A42}"/>
              </a:ext>
            </a:extLst>
          </p:cNvPr>
          <p:cNvGrpSpPr/>
          <p:nvPr/>
        </p:nvGrpSpPr>
        <p:grpSpPr>
          <a:xfrm>
            <a:off x="5950319" y="408367"/>
            <a:ext cx="5684314" cy="5684314"/>
            <a:chOff x="3160246" y="456427"/>
            <a:chExt cx="5684314" cy="5684314"/>
          </a:xfrm>
        </p:grpSpPr>
        <p:sp>
          <p:nvSpPr>
            <p:cNvPr id="6" name="Oval 5">
              <a:extLst>
                <a:ext uri="{FF2B5EF4-FFF2-40B4-BE49-F238E27FC236}">
                  <a16:creationId xmlns:a16="http://schemas.microsoft.com/office/drawing/2014/main" id="{E140968C-5CF8-2949-A9BA-1780C463DC56}"/>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Box 6">
              <a:extLst>
                <a:ext uri="{FF2B5EF4-FFF2-40B4-BE49-F238E27FC236}">
                  <a16:creationId xmlns:a16="http://schemas.microsoft.com/office/drawing/2014/main" id="{D172A934-B85B-254D-B6D3-539690C6362E}"/>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8" name="Oval 7">
              <a:extLst>
                <a:ext uri="{FF2B5EF4-FFF2-40B4-BE49-F238E27FC236}">
                  <a16:creationId xmlns:a16="http://schemas.microsoft.com/office/drawing/2014/main" id="{FD73B068-CF9A-3A47-9B95-67B3676C7CD9}"/>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1A24FC48-EE44-DF4A-8601-1AC081515980}"/>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10" name="Oval 9">
              <a:extLst>
                <a:ext uri="{FF2B5EF4-FFF2-40B4-BE49-F238E27FC236}">
                  <a16:creationId xmlns:a16="http://schemas.microsoft.com/office/drawing/2014/main" id="{087E490F-D735-B941-8DFD-414DDA8CB570}"/>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8118C4DF-D1DD-3F47-A9A4-B7E373A8718A}"/>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2" name="Group 11">
              <a:extLst>
                <a:ext uri="{FF2B5EF4-FFF2-40B4-BE49-F238E27FC236}">
                  <a16:creationId xmlns:a16="http://schemas.microsoft.com/office/drawing/2014/main" id="{B40194B2-E6A3-7944-932A-4044F231487F}"/>
                </a:ext>
              </a:extLst>
            </p:cNvPr>
            <p:cNvGrpSpPr/>
            <p:nvPr/>
          </p:nvGrpSpPr>
          <p:grpSpPr>
            <a:xfrm>
              <a:off x="3928454" y="1309708"/>
              <a:ext cx="4114290" cy="4120996"/>
              <a:chOff x="3928454" y="1282276"/>
              <a:chExt cx="4114290" cy="4120996"/>
            </a:xfrm>
          </p:grpSpPr>
          <p:grpSp>
            <p:nvGrpSpPr>
              <p:cNvPr id="13" name="Group 12">
                <a:extLst>
                  <a:ext uri="{FF2B5EF4-FFF2-40B4-BE49-F238E27FC236}">
                    <a16:creationId xmlns:a16="http://schemas.microsoft.com/office/drawing/2014/main" id="{D5F1EC12-0C6A-F146-A62D-2F665EF79456}"/>
                  </a:ext>
                </a:extLst>
              </p:cNvPr>
              <p:cNvGrpSpPr/>
              <p:nvPr/>
            </p:nvGrpSpPr>
            <p:grpSpPr>
              <a:xfrm>
                <a:off x="3928454" y="1282276"/>
                <a:ext cx="4114290" cy="4120996"/>
                <a:chOff x="3928454" y="1282276"/>
                <a:chExt cx="4114290" cy="4120996"/>
              </a:xfrm>
            </p:grpSpPr>
            <p:sp>
              <p:nvSpPr>
                <p:cNvPr id="27" name="Oval 26">
                  <a:extLst>
                    <a:ext uri="{FF2B5EF4-FFF2-40B4-BE49-F238E27FC236}">
                      <a16:creationId xmlns:a16="http://schemas.microsoft.com/office/drawing/2014/main" id="{02135165-35CA-F543-AADF-A1DA762545F5}"/>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28" name="Group 27">
                  <a:extLst>
                    <a:ext uri="{FF2B5EF4-FFF2-40B4-BE49-F238E27FC236}">
                      <a16:creationId xmlns:a16="http://schemas.microsoft.com/office/drawing/2014/main" id="{C9036DEC-74C6-AF42-B571-362AD360B829}"/>
                    </a:ext>
                  </a:extLst>
                </p:cNvPr>
                <p:cNvGrpSpPr/>
                <p:nvPr/>
              </p:nvGrpSpPr>
              <p:grpSpPr>
                <a:xfrm>
                  <a:off x="3928454" y="1282276"/>
                  <a:ext cx="4114290" cy="4120996"/>
                  <a:chOff x="3312081" y="358353"/>
                  <a:chExt cx="5994578" cy="6004347"/>
                </a:xfrm>
              </p:grpSpPr>
              <p:grpSp>
                <p:nvGrpSpPr>
                  <p:cNvPr id="30" name="Group 29">
                    <a:extLst>
                      <a:ext uri="{FF2B5EF4-FFF2-40B4-BE49-F238E27FC236}">
                        <a16:creationId xmlns:a16="http://schemas.microsoft.com/office/drawing/2014/main" id="{2485BFCF-5B1A-ED46-A9E3-56D5B5454B15}"/>
                      </a:ext>
                    </a:extLst>
                  </p:cNvPr>
                  <p:cNvGrpSpPr/>
                  <p:nvPr/>
                </p:nvGrpSpPr>
                <p:grpSpPr>
                  <a:xfrm>
                    <a:off x="6672221" y="710678"/>
                    <a:ext cx="1524000" cy="1663700"/>
                    <a:chOff x="6588087" y="365674"/>
                    <a:chExt cx="1524000" cy="1663700"/>
                  </a:xfrm>
                </p:grpSpPr>
                <p:pic>
                  <p:nvPicPr>
                    <p:cNvPr id="64" name="Graphic 63">
                      <a:extLst>
                        <a:ext uri="{FF2B5EF4-FFF2-40B4-BE49-F238E27FC236}">
                          <a16:creationId xmlns:a16="http://schemas.microsoft.com/office/drawing/2014/main" id="{E74FE563-6143-D241-8E96-41242C688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65" name="Graphic 64">
                      <a:extLst>
                        <a:ext uri="{FF2B5EF4-FFF2-40B4-BE49-F238E27FC236}">
                          <a16:creationId xmlns:a16="http://schemas.microsoft.com/office/drawing/2014/main" id="{087000F2-EE0A-7443-98E5-DA9EE8BFA4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31" name="Group 30">
                    <a:extLst>
                      <a:ext uri="{FF2B5EF4-FFF2-40B4-BE49-F238E27FC236}">
                        <a16:creationId xmlns:a16="http://schemas.microsoft.com/office/drawing/2014/main" id="{D94054AA-44D8-184A-A593-8B465FCC9A0D}"/>
                      </a:ext>
                    </a:extLst>
                  </p:cNvPr>
                  <p:cNvGrpSpPr/>
                  <p:nvPr/>
                </p:nvGrpSpPr>
                <p:grpSpPr>
                  <a:xfrm>
                    <a:off x="7228272" y="1463251"/>
                    <a:ext cx="1689100" cy="1562100"/>
                    <a:chOff x="7133066" y="1057778"/>
                    <a:chExt cx="1689100" cy="1562100"/>
                  </a:xfrm>
                </p:grpSpPr>
                <p:pic>
                  <p:nvPicPr>
                    <p:cNvPr id="62" name="Graphic 61">
                      <a:extLst>
                        <a:ext uri="{FF2B5EF4-FFF2-40B4-BE49-F238E27FC236}">
                          <a16:creationId xmlns:a16="http://schemas.microsoft.com/office/drawing/2014/main" id="{2B78CD98-F50A-1A48-8D56-3FF98E1E65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3" name="Graphic 62">
                      <a:extLst>
                        <a:ext uri="{FF2B5EF4-FFF2-40B4-BE49-F238E27FC236}">
                          <a16:creationId xmlns:a16="http://schemas.microsoft.com/office/drawing/2014/main" id="{602F071D-3325-F74D-8650-0F0E0E1895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0" y="1771479"/>
                      <a:ext cx="673100" cy="787401"/>
                    </a:xfrm>
                    <a:prstGeom prst="rect">
                      <a:avLst/>
                    </a:prstGeom>
                  </p:spPr>
                </p:pic>
              </p:grpSp>
              <p:grpSp>
                <p:nvGrpSpPr>
                  <p:cNvPr id="32" name="Group 31">
                    <a:extLst>
                      <a:ext uri="{FF2B5EF4-FFF2-40B4-BE49-F238E27FC236}">
                        <a16:creationId xmlns:a16="http://schemas.microsoft.com/office/drawing/2014/main" id="{6ECA634A-0D86-FC4D-A399-72A0F79DCB0F}"/>
                      </a:ext>
                    </a:extLst>
                  </p:cNvPr>
                  <p:cNvGrpSpPr/>
                  <p:nvPr/>
                </p:nvGrpSpPr>
                <p:grpSpPr>
                  <a:xfrm>
                    <a:off x="7262221" y="3687573"/>
                    <a:ext cx="1676400" cy="1562100"/>
                    <a:chOff x="7200376" y="3173425"/>
                    <a:chExt cx="1676400" cy="1562100"/>
                  </a:xfrm>
                </p:grpSpPr>
                <p:pic>
                  <p:nvPicPr>
                    <p:cNvPr id="60" name="Graphic 59">
                      <a:extLst>
                        <a:ext uri="{FF2B5EF4-FFF2-40B4-BE49-F238E27FC236}">
                          <a16:creationId xmlns:a16="http://schemas.microsoft.com/office/drawing/2014/main" id="{71AFB147-735F-3043-AC5E-D2BA29C1A7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61" name="Graphic 60">
                      <a:extLst>
                        <a:ext uri="{FF2B5EF4-FFF2-40B4-BE49-F238E27FC236}">
                          <a16:creationId xmlns:a16="http://schemas.microsoft.com/office/drawing/2014/main" id="{06196907-F9B1-1440-8EE6-DD311DBCFB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3" name="Group 32">
                    <a:extLst>
                      <a:ext uri="{FF2B5EF4-FFF2-40B4-BE49-F238E27FC236}">
                        <a16:creationId xmlns:a16="http://schemas.microsoft.com/office/drawing/2014/main" id="{3B4EFC69-4002-0B48-A0D8-3D8E1FA5A8F2}"/>
                      </a:ext>
                    </a:extLst>
                  </p:cNvPr>
                  <p:cNvGrpSpPr/>
                  <p:nvPr/>
                </p:nvGrpSpPr>
                <p:grpSpPr>
                  <a:xfrm>
                    <a:off x="6638995" y="4315258"/>
                    <a:ext cx="1549400" cy="1651000"/>
                    <a:chOff x="6629400" y="3751970"/>
                    <a:chExt cx="1549400" cy="1651000"/>
                  </a:xfrm>
                </p:grpSpPr>
                <p:pic>
                  <p:nvPicPr>
                    <p:cNvPr id="58" name="Graphic 57">
                      <a:extLst>
                        <a:ext uri="{FF2B5EF4-FFF2-40B4-BE49-F238E27FC236}">
                          <a16:creationId xmlns:a16="http://schemas.microsoft.com/office/drawing/2014/main" id="{7BDA189A-8A4D-4B48-A327-417D914DBD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59" name="Graphic 58">
                      <a:extLst>
                        <a:ext uri="{FF2B5EF4-FFF2-40B4-BE49-F238E27FC236}">
                          <a16:creationId xmlns:a16="http://schemas.microsoft.com/office/drawing/2014/main" id="{7F7C917C-6F16-0145-A4DC-B691E41375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4" name="Group 33">
                    <a:extLst>
                      <a:ext uri="{FF2B5EF4-FFF2-40B4-BE49-F238E27FC236}">
                        <a16:creationId xmlns:a16="http://schemas.microsoft.com/office/drawing/2014/main" id="{DC1AA4BD-3943-B84E-8629-E5CD2664EA36}"/>
                      </a:ext>
                    </a:extLst>
                  </p:cNvPr>
                  <p:cNvGrpSpPr/>
                  <p:nvPr/>
                </p:nvGrpSpPr>
                <p:grpSpPr>
                  <a:xfrm>
                    <a:off x="5621270" y="358353"/>
                    <a:ext cx="1371600" cy="1752600"/>
                    <a:chOff x="5603914" y="0"/>
                    <a:chExt cx="1371600" cy="1752600"/>
                  </a:xfrm>
                </p:grpSpPr>
                <p:pic>
                  <p:nvPicPr>
                    <p:cNvPr id="56" name="Graphic 55">
                      <a:extLst>
                        <a:ext uri="{FF2B5EF4-FFF2-40B4-BE49-F238E27FC236}">
                          <a16:creationId xmlns:a16="http://schemas.microsoft.com/office/drawing/2014/main" id="{42A8242E-3DD2-D141-9519-924ABB4F908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57" name="Graphic 56">
                      <a:extLst>
                        <a:ext uri="{FF2B5EF4-FFF2-40B4-BE49-F238E27FC236}">
                          <a16:creationId xmlns:a16="http://schemas.microsoft.com/office/drawing/2014/main" id="{D0735EF3-5C3B-1444-9D05-27A0A5808E4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35" name="Group 34">
                    <a:extLst>
                      <a:ext uri="{FF2B5EF4-FFF2-40B4-BE49-F238E27FC236}">
                        <a16:creationId xmlns:a16="http://schemas.microsoft.com/office/drawing/2014/main" id="{402C0DE6-148A-744C-B727-16A3C0D3D120}"/>
                      </a:ext>
                    </a:extLst>
                  </p:cNvPr>
                  <p:cNvGrpSpPr/>
                  <p:nvPr/>
                </p:nvGrpSpPr>
                <p:grpSpPr>
                  <a:xfrm>
                    <a:off x="5621270" y="4610100"/>
                    <a:ext cx="1358900" cy="1752600"/>
                    <a:chOff x="5664200" y="4038374"/>
                    <a:chExt cx="1358900" cy="1752600"/>
                  </a:xfrm>
                </p:grpSpPr>
                <p:pic>
                  <p:nvPicPr>
                    <p:cNvPr id="54" name="Graphic 53">
                      <a:extLst>
                        <a:ext uri="{FF2B5EF4-FFF2-40B4-BE49-F238E27FC236}">
                          <a16:creationId xmlns:a16="http://schemas.microsoft.com/office/drawing/2014/main" id="{EDF5FA03-4D1D-B84A-8300-A25A786EFE6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55" name="Graphic 54">
                      <a:extLst>
                        <a:ext uri="{FF2B5EF4-FFF2-40B4-BE49-F238E27FC236}">
                          <a16:creationId xmlns:a16="http://schemas.microsoft.com/office/drawing/2014/main" id="{7EE9D1A9-D753-EE4D-AEE5-8AF7FAF2049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36" name="Group 35">
                    <a:extLst>
                      <a:ext uri="{FF2B5EF4-FFF2-40B4-BE49-F238E27FC236}">
                        <a16:creationId xmlns:a16="http://schemas.microsoft.com/office/drawing/2014/main" id="{40093D3B-0A1C-E14A-B8A6-5D951BB07E24}"/>
                      </a:ext>
                    </a:extLst>
                  </p:cNvPr>
                  <p:cNvGrpSpPr/>
                  <p:nvPr/>
                </p:nvGrpSpPr>
                <p:grpSpPr>
                  <a:xfrm>
                    <a:off x="4422414" y="4315258"/>
                    <a:ext cx="1524000" cy="1651000"/>
                    <a:chOff x="4508500" y="3741307"/>
                    <a:chExt cx="1524000" cy="1651000"/>
                  </a:xfrm>
                </p:grpSpPr>
                <p:pic>
                  <p:nvPicPr>
                    <p:cNvPr id="52" name="Graphic 51">
                      <a:extLst>
                        <a:ext uri="{FF2B5EF4-FFF2-40B4-BE49-F238E27FC236}">
                          <a16:creationId xmlns:a16="http://schemas.microsoft.com/office/drawing/2014/main" id="{BACFB1B4-B189-9D44-815F-C613DB86886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3" name="Graphic 52">
                      <a:extLst>
                        <a:ext uri="{FF2B5EF4-FFF2-40B4-BE49-F238E27FC236}">
                          <a16:creationId xmlns:a16="http://schemas.microsoft.com/office/drawing/2014/main" id="{679B37D7-B954-934C-8A8A-2428674149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37" name="Group 36">
                    <a:extLst>
                      <a:ext uri="{FF2B5EF4-FFF2-40B4-BE49-F238E27FC236}">
                        <a16:creationId xmlns:a16="http://schemas.microsoft.com/office/drawing/2014/main" id="{A0D5CE9F-E850-0242-AF2D-82BA54415976}"/>
                      </a:ext>
                    </a:extLst>
                  </p:cNvPr>
                  <p:cNvGrpSpPr/>
                  <p:nvPr/>
                </p:nvGrpSpPr>
                <p:grpSpPr>
                  <a:xfrm>
                    <a:off x="3691503" y="3719323"/>
                    <a:ext cx="1651000" cy="1498600"/>
                    <a:chOff x="3835924" y="3189602"/>
                    <a:chExt cx="1651000" cy="1498600"/>
                  </a:xfrm>
                </p:grpSpPr>
                <p:pic>
                  <p:nvPicPr>
                    <p:cNvPr id="50" name="Graphic 49">
                      <a:extLst>
                        <a:ext uri="{FF2B5EF4-FFF2-40B4-BE49-F238E27FC236}">
                          <a16:creationId xmlns:a16="http://schemas.microsoft.com/office/drawing/2014/main" id="{9230822E-9BC4-7040-B031-D1D20C76C94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51" name="Graphic 50">
                      <a:extLst>
                        <a:ext uri="{FF2B5EF4-FFF2-40B4-BE49-F238E27FC236}">
                          <a16:creationId xmlns:a16="http://schemas.microsoft.com/office/drawing/2014/main" id="{5335C08A-8709-5B4B-8F55-B44E4BE87CC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38" name="Group 37">
                    <a:extLst>
                      <a:ext uri="{FF2B5EF4-FFF2-40B4-BE49-F238E27FC236}">
                        <a16:creationId xmlns:a16="http://schemas.microsoft.com/office/drawing/2014/main" id="{11F37A45-58E0-1941-BC56-AD0AE66A93C3}"/>
                      </a:ext>
                    </a:extLst>
                  </p:cNvPr>
                  <p:cNvGrpSpPr/>
                  <p:nvPr/>
                </p:nvGrpSpPr>
                <p:grpSpPr>
                  <a:xfrm>
                    <a:off x="7592159" y="2680977"/>
                    <a:ext cx="1714500" cy="1371600"/>
                    <a:chOff x="7498826" y="2226832"/>
                    <a:chExt cx="1714500" cy="1371600"/>
                  </a:xfrm>
                </p:grpSpPr>
                <p:pic>
                  <p:nvPicPr>
                    <p:cNvPr id="48" name="Graphic 47">
                      <a:extLst>
                        <a:ext uri="{FF2B5EF4-FFF2-40B4-BE49-F238E27FC236}">
                          <a16:creationId xmlns:a16="http://schemas.microsoft.com/office/drawing/2014/main" id="{8A818A60-67C9-DD4E-B9B7-F6C26F271C2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49" name="Graphic 48">
                      <a:extLst>
                        <a:ext uri="{FF2B5EF4-FFF2-40B4-BE49-F238E27FC236}">
                          <a16:creationId xmlns:a16="http://schemas.microsoft.com/office/drawing/2014/main" id="{025BF3E4-08B1-3845-97DB-785410F069D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39" name="Group 38">
                    <a:extLst>
                      <a:ext uri="{FF2B5EF4-FFF2-40B4-BE49-F238E27FC236}">
                        <a16:creationId xmlns:a16="http://schemas.microsoft.com/office/drawing/2014/main" id="{E8AC5890-1AFB-AF49-AEB5-4F81E066C7B1}"/>
                      </a:ext>
                    </a:extLst>
                  </p:cNvPr>
                  <p:cNvGrpSpPr/>
                  <p:nvPr/>
                </p:nvGrpSpPr>
                <p:grpSpPr>
                  <a:xfrm>
                    <a:off x="3312081" y="2689692"/>
                    <a:ext cx="1748119" cy="1371600"/>
                    <a:chOff x="3448050" y="2226832"/>
                    <a:chExt cx="1748119" cy="1371600"/>
                  </a:xfrm>
                </p:grpSpPr>
                <p:pic>
                  <p:nvPicPr>
                    <p:cNvPr id="46" name="Graphic 45">
                      <a:extLst>
                        <a:ext uri="{FF2B5EF4-FFF2-40B4-BE49-F238E27FC236}">
                          <a16:creationId xmlns:a16="http://schemas.microsoft.com/office/drawing/2014/main" id="{F99B2297-9FB6-E149-A71E-849557E4D84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47" name="Graphic 46">
                      <a:extLst>
                        <a:ext uri="{FF2B5EF4-FFF2-40B4-BE49-F238E27FC236}">
                          <a16:creationId xmlns:a16="http://schemas.microsoft.com/office/drawing/2014/main" id="{A7A7A8DA-9F1C-E940-AAC7-A1E3A5C781E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40" name="Group 39">
                    <a:extLst>
                      <a:ext uri="{FF2B5EF4-FFF2-40B4-BE49-F238E27FC236}">
                        <a16:creationId xmlns:a16="http://schemas.microsoft.com/office/drawing/2014/main" id="{BB16A384-105A-474C-A414-931960EC2D67}"/>
                      </a:ext>
                    </a:extLst>
                  </p:cNvPr>
                  <p:cNvGrpSpPr/>
                  <p:nvPr/>
                </p:nvGrpSpPr>
                <p:grpSpPr>
                  <a:xfrm>
                    <a:off x="3691180" y="1498250"/>
                    <a:ext cx="1663700" cy="1485900"/>
                    <a:chOff x="3790950" y="1114425"/>
                    <a:chExt cx="1663700" cy="1485900"/>
                  </a:xfrm>
                </p:grpSpPr>
                <p:pic>
                  <p:nvPicPr>
                    <p:cNvPr id="44" name="Graphic 43">
                      <a:extLst>
                        <a:ext uri="{FF2B5EF4-FFF2-40B4-BE49-F238E27FC236}">
                          <a16:creationId xmlns:a16="http://schemas.microsoft.com/office/drawing/2014/main" id="{EF5B74D8-6A19-3A49-A430-F0785B30FC02}"/>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45" name="Graphic 44">
                      <a:extLst>
                        <a:ext uri="{FF2B5EF4-FFF2-40B4-BE49-F238E27FC236}">
                          <a16:creationId xmlns:a16="http://schemas.microsoft.com/office/drawing/2014/main" id="{9ADE2002-FA8C-514E-9C51-9C2220BB2ED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41" name="Group 40">
                    <a:extLst>
                      <a:ext uri="{FF2B5EF4-FFF2-40B4-BE49-F238E27FC236}">
                        <a16:creationId xmlns:a16="http://schemas.microsoft.com/office/drawing/2014/main" id="{A16B7E63-5CF9-A645-ABB3-7DF848A28E70}"/>
                      </a:ext>
                    </a:extLst>
                  </p:cNvPr>
                  <p:cNvGrpSpPr/>
                  <p:nvPr/>
                </p:nvGrpSpPr>
                <p:grpSpPr>
                  <a:xfrm>
                    <a:off x="4422414" y="740881"/>
                    <a:ext cx="1524000" cy="1676400"/>
                    <a:chOff x="4470400" y="381000"/>
                    <a:chExt cx="1524000" cy="1676400"/>
                  </a:xfrm>
                </p:grpSpPr>
                <p:pic>
                  <p:nvPicPr>
                    <p:cNvPr id="42" name="Graphic 41">
                      <a:extLst>
                        <a:ext uri="{FF2B5EF4-FFF2-40B4-BE49-F238E27FC236}">
                          <a16:creationId xmlns:a16="http://schemas.microsoft.com/office/drawing/2014/main" id="{04B1D8B8-E066-3F4A-805C-D52F1BBC5398}"/>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3" name="Graphic 42">
                      <a:extLst>
                        <a:ext uri="{FF2B5EF4-FFF2-40B4-BE49-F238E27FC236}">
                          <a16:creationId xmlns:a16="http://schemas.microsoft.com/office/drawing/2014/main" id="{2E4C2FDB-F006-1C47-97DE-776995C59E6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pic>
              <p:nvPicPr>
                <p:cNvPr id="29" name="Graphic 28">
                  <a:extLst>
                    <a:ext uri="{FF2B5EF4-FFF2-40B4-BE49-F238E27FC236}">
                      <a16:creationId xmlns:a16="http://schemas.microsoft.com/office/drawing/2014/main" id="{880B0AAD-7AFC-1D43-9B4C-24F7C6A5DA9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916171" y="3301463"/>
                  <a:ext cx="818564" cy="703495"/>
                </a:xfrm>
                <a:prstGeom prst="rect">
                  <a:avLst/>
                </a:prstGeom>
              </p:spPr>
            </p:pic>
          </p:grpSp>
          <p:grpSp>
            <p:nvGrpSpPr>
              <p:cNvPr id="14" name="Group 13">
                <a:extLst>
                  <a:ext uri="{FF2B5EF4-FFF2-40B4-BE49-F238E27FC236}">
                    <a16:creationId xmlns:a16="http://schemas.microsoft.com/office/drawing/2014/main" id="{75556503-A15D-5349-BD21-994CB2F5588E}"/>
                  </a:ext>
                </a:extLst>
              </p:cNvPr>
              <p:cNvGrpSpPr/>
              <p:nvPr/>
            </p:nvGrpSpPr>
            <p:grpSpPr>
              <a:xfrm>
                <a:off x="4021334" y="1584424"/>
                <a:ext cx="4007316" cy="3407898"/>
                <a:chOff x="4021334" y="1584424"/>
                <a:chExt cx="4007316" cy="3407898"/>
              </a:xfrm>
            </p:grpSpPr>
            <p:sp>
              <p:nvSpPr>
                <p:cNvPr id="15" name="TextBox 14">
                  <a:extLst>
                    <a:ext uri="{FF2B5EF4-FFF2-40B4-BE49-F238E27FC236}">
                      <a16:creationId xmlns:a16="http://schemas.microsoft.com/office/drawing/2014/main" id="{288E44C4-5E6C-B143-B4D8-6C2CDC700EAE}"/>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CE9788C-2827-BA41-B864-E5B0F357B769}"/>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E449135-9920-6F4B-8F85-0CCE3307089D}"/>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18" name="TextBox 17">
                  <a:extLst>
                    <a:ext uri="{FF2B5EF4-FFF2-40B4-BE49-F238E27FC236}">
                      <a16:creationId xmlns:a16="http://schemas.microsoft.com/office/drawing/2014/main" id="{AE720C16-7355-AB40-86D7-3BB5766A750F}"/>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19" name="TextBox 18">
                  <a:extLst>
                    <a:ext uri="{FF2B5EF4-FFF2-40B4-BE49-F238E27FC236}">
                      <a16:creationId xmlns:a16="http://schemas.microsoft.com/office/drawing/2014/main" id="{88AEE66F-FD98-C943-8406-61896CB5F72D}"/>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20" name="TextBox 19">
                  <a:extLst>
                    <a:ext uri="{FF2B5EF4-FFF2-40B4-BE49-F238E27FC236}">
                      <a16:creationId xmlns:a16="http://schemas.microsoft.com/office/drawing/2014/main" id="{5DD3A6E6-907D-2540-AA13-962EAAABBADB}"/>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1" name="TextBox 20">
                  <a:extLst>
                    <a:ext uri="{FF2B5EF4-FFF2-40B4-BE49-F238E27FC236}">
                      <a16:creationId xmlns:a16="http://schemas.microsoft.com/office/drawing/2014/main" id="{6430529D-E790-D945-8ED3-5B4951A45995}"/>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2" name="TextBox 21">
                  <a:extLst>
                    <a:ext uri="{FF2B5EF4-FFF2-40B4-BE49-F238E27FC236}">
                      <a16:creationId xmlns:a16="http://schemas.microsoft.com/office/drawing/2014/main" id="{5CB72C0F-DEA7-3746-BA13-0ABDC97AD6E1}"/>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23" name="TextBox 22">
                  <a:extLst>
                    <a:ext uri="{FF2B5EF4-FFF2-40B4-BE49-F238E27FC236}">
                      <a16:creationId xmlns:a16="http://schemas.microsoft.com/office/drawing/2014/main" id="{9EE078F2-03BE-E14A-B8E9-CE26F1B60FA2}"/>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24" name="TextBox 23">
                  <a:extLst>
                    <a:ext uri="{FF2B5EF4-FFF2-40B4-BE49-F238E27FC236}">
                      <a16:creationId xmlns:a16="http://schemas.microsoft.com/office/drawing/2014/main" id="{87D5F5EF-E895-B04A-A196-F9AD24A323EB}"/>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25" name="TextBox 24">
                  <a:extLst>
                    <a:ext uri="{FF2B5EF4-FFF2-40B4-BE49-F238E27FC236}">
                      <a16:creationId xmlns:a16="http://schemas.microsoft.com/office/drawing/2014/main" id="{54CBCC64-3AB5-AD41-96F7-CB55C8589F79}"/>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6" name="TextBox 25">
                  <a:extLst>
                    <a:ext uri="{FF2B5EF4-FFF2-40B4-BE49-F238E27FC236}">
                      <a16:creationId xmlns:a16="http://schemas.microsoft.com/office/drawing/2014/main" id="{037A18F2-100D-7142-BA95-2ECE73001A74}"/>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66" name="Graphic 65">
            <a:extLst>
              <a:ext uri="{FF2B5EF4-FFF2-40B4-BE49-F238E27FC236}">
                <a16:creationId xmlns:a16="http://schemas.microsoft.com/office/drawing/2014/main" id="{B7386DBA-B96C-4D5B-BD86-9FB95158DFE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370320" y="2460137"/>
            <a:ext cx="879519" cy="755880"/>
          </a:xfrm>
          <a:prstGeom prst="rect">
            <a:avLst/>
          </a:prstGeom>
        </p:spPr>
      </p:pic>
      <p:pic>
        <p:nvPicPr>
          <p:cNvPr id="67" name="Graphic 66">
            <a:extLst>
              <a:ext uri="{FF2B5EF4-FFF2-40B4-BE49-F238E27FC236}">
                <a16:creationId xmlns:a16="http://schemas.microsoft.com/office/drawing/2014/main" id="{A0FA6DE7-4EAF-4BC2-A0A6-878AFB7C03D9}"/>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899661" y="3191896"/>
            <a:ext cx="811993" cy="697847"/>
          </a:xfrm>
          <a:prstGeom prst="rect">
            <a:avLst/>
          </a:prstGeom>
        </p:spPr>
      </p:pic>
    </p:spTree>
    <p:extLst>
      <p:ext uri="{BB962C8B-B14F-4D97-AF65-F5344CB8AC3E}">
        <p14:creationId xmlns:p14="http://schemas.microsoft.com/office/powerpoint/2010/main" val="4104849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409537" y="2273557"/>
            <a:ext cx="5847515" cy="1976278"/>
          </a:xfrm>
        </p:spPr>
        <p:txBody>
          <a:bodyPr vert="horz" lIns="91440" tIns="45720" rIns="91440" bIns="45720" rtlCol="0" anchor="t">
            <a:noAutofit/>
          </a:bodyPr>
          <a:lstStyle/>
          <a:p>
            <a:pPr marL="0" indent="0">
              <a:lnSpc>
                <a:spcPct val="100000"/>
              </a:lnSpc>
              <a:spcBef>
                <a:spcPts val="0"/>
              </a:spcBef>
              <a:buNone/>
              <a:defRPr/>
            </a:pPr>
            <a:r>
              <a:rPr lang="en-US" dirty="0">
                <a:latin typeface="Arial" panose="020B0604020202020204" pitchFamily="34" charset="0"/>
                <a:cs typeface="Arial" panose="020B0604020202020204" pitchFamily="34" charset="0"/>
              </a:rPr>
              <a:t>When a child experiences continuous care, </a:t>
            </a:r>
            <a:r>
              <a:rPr lang="en-US" b="0" i="0" u="none" strike="noStrike" baseline="0" dirty="0">
                <a:latin typeface="Arial" panose="020B0604020202020204" pitchFamily="34" charset="0"/>
                <a:cs typeface="Arial" panose="020B0604020202020204" pitchFamily="34" charset="0"/>
              </a:rPr>
              <a:t>their participation in care settings is stable, with few daily or weekly changes. </a:t>
            </a:r>
          </a:p>
        </p:txBody>
      </p:sp>
      <p:grpSp>
        <p:nvGrpSpPr>
          <p:cNvPr id="68" name="Group 67">
            <a:extLst>
              <a:ext uri="{FF2B5EF4-FFF2-40B4-BE49-F238E27FC236}">
                <a16:creationId xmlns:a16="http://schemas.microsoft.com/office/drawing/2014/main" id="{DA474F32-51A5-8343-AE29-390F85C7DDFE}"/>
              </a:ext>
            </a:extLst>
          </p:cNvPr>
          <p:cNvGrpSpPr/>
          <p:nvPr/>
        </p:nvGrpSpPr>
        <p:grpSpPr>
          <a:xfrm>
            <a:off x="6619283" y="631351"/>
            <a:ext cx="5357856" cy="5473377"/>
            <a:chOff x="3160246" y="333867"/>
            <a:chExt cx="5684314" cy="5806874"/>
          </a:xfrm>
        </p:grpSpPr>
        <p:sp>
          <p:nvSpPr>
            <p:cNvPr id="70" name="Oval 69">
              <a:extLst>
                <a:ext uri="{FF2B5EF4-FFF2-40B4-BE49-F238E27FC236}">
                  <a16:creationId xmlns:a16="http://schemas.microsoft.com/office/drawing/2014/main" id="{058181F4-8072-8342-9471-77B86910DF7F}"/>
                </a:ext>
              </a:extLst>
            </p:cNvPr>
            <p:cNvSpPr>
              <a:spLocks noChangeAspect="1"/>
            </p:cNvSpPr>
            <p:nvPr/>
          </p:nvSpPr>
          <p:spPr>
            <a:xfrm>
              <a:off x="3160246" y="333867"/>
              <a:ext cx="5684314" cy="580687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1" name="TextBox 70">
              <a:extLst>
                <a:ext uri="{FF2B5EF4-FFF2-40B4-BE49-F238E27FC236}">
                  <a16:creationId xmlns:a16="http://schemas.microsoft.com/office/drawing/2014/main" id="{618E35FA-EF4F-6849-B9F8-EF0BDF57B9C3}"/>
                </a:ext>
              </a:extLst>
            </p:cNvPr>
            <p:cNvSpPr txBox="1"/>
            <p:nvPr/>
          </p:nvSpPr>
          <p:spPr>
            <a:xfrm rot="16393025">
              <a:off x="3302471" y="538514"/>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72" name="Oval 71">
              <a:extLst>
                <a:ext uri="{FF2B5EF4-FFF2-40B4-BE49-F238E27FC236}">
                  <a16:creationId xmlns:a16="http://schemas.microsoft.com/office/drawing/2014/main" id="{B8B286D0-8A7A-F041-B7E7-8F9778A38E2E}"/>
                </a:ext>
              </a:extLst>
            </p:cNvPr>
            <p:cNvSpPr>
              <a:spLocks noChangeAspect="1"/>
            </p:cNvSpPr>
            <p:nvPr/>
          </p:nvSpPr>
          <p:spPr>
            <a:xfrm>
              <a:off x="3412546" y="661281"/>
              <a:ext cx="5124796" cy="522713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3" name="TextBox 72">
              <a:extLst>
                <a:ext uri="{FF2B5EF4-FFF2-40B4-BE49-F238E27FC236}">
                  <a16:creationId xmlns:a16="http://schemas.microsoft.com/office/drawing/2014/main" id="{2824A9B7-9C3B-ED4E-B172-7D03DD53F776}"/>
                </a:ext>
              </a:extLst>
            </p:cNvPr>
            <p:cNvSpPr txBox="1"/>
            <p:nvPr/>
          </p:nvSpPr>
          <p:spPr>
            <a:xfrm rot="16393025">
              <a:off x="3602994" y="851653"/>
              <a:ext cx="4754881"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74" name="Oval 73">
              <a:extLst>
                <a:ext uri="{FF2B5EF4-FFF2-40B4-BE49-F238E27FC236}">
                  <a16:creationId xmlns:a16="http://schemas.microsoft.com/office/drawing/2014/main" id="{EA2CC8D8-3E4A-184F-A09A-8D7865F3564C}"/>
                </a:ext>
              </a:extLst>
            </p:cNvPr>
            <p:cNvSpPr>
              <a:spLocks noChangeAspect="1"/>
            </p:cNvSpPr>
            <p:nvPr/>
          </p:nvSpPr>
          <p:spPr>
            <a:xfrm>
              <a:off x="3717916" y="940189"/>
              <a:ext cx="4517627" cy="463150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5" name="TextBox 74">
              <a:extLst>
                <a:ext uri="{FF2B5EF4-FFF2-40B4-BE49-F238E27FC236}">
                  <a16:creationId xmlns:a16="http://schemas.microsoft.com/office/drawing/2014/main" id="{C42D9304-ED0A-E342-9BB2-70230D37285B}"/>
                </a:ext>
              </a:extLst>
            </p:cNvPr>
            <p:cNvSpPr txBox="1"/>
            <p:nvPr/>
          </p:nvSpPr>
          <p:spPr>
            <a:xfrm rot="16375738">
              <a:off x="3518236" y="1207521"/>
              <a:ext cx="4900272"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76" name="Group 75">
              <a:extLst>
                <a:ext uri="{FF2B5EF4-FFF2-40B4-BE49-F238E27FC236}">
                  <a16:creationId xmlns:a16="http://schemas.microsoft.com/office/drawing/2014/main" id="{273179DA-0AA3-F843-866B-1E28A85CD5A5}"/>
                </a:ext>
              </a:extLst>
            </p:cNvPr>
            <p:cNvGrpSpPr/>
            <p:nvPr/>
          </p:nvGrpSpPr>
          <p:grpSpPr>
            <a:xfrm>
              <a:off x="3928454" y="1309708"/>
              <a:ext cx="4114290" cy="4120996"/>
              <a:chOff x="3928454" y="1282276"/>
              <a:chExt cx="4114290" cy="4120996"/>
            </a:xfrm>
          </p:grpSpPr>
          <p:grpSp>
            <p:nvGrpSpPr>
              <p:cNvPr id="77" name="Group 76">
                <a:extLst>
                  <a:ext uri="{FF2B5EF4-FFF2-40B4-BE49-F238E27FC236}">
                    <a16:creationId xmlns:a16="http://schemas.microsoft.com/office/drawing/2014/main" id="{E967F69E-1761-1646-8F8A-026E49DA8225}"/>
                  </a:ext>
                </a:extLst>
              </p:cNvPr>
              <p:cNvGrpSpPr/>
              <p:nvPr/>
            </p:nvGrpSpPr>
            <p:grpSpPr>
              <a:xfrm>
                <a:off x="3928454" y="1282276"/>
                <a:ext cx="4114290" cy="4120996"/>
                <a:chOff x="3928454" y="1282276"/>
                <a:chExt cx="4114290" cy="4120996"/>
              </a:xfrm>
            </p:grpSpPr>
            <p:sp>
              <p:nvSpPr>
                <p:cNvPr id="91" name="Oval 90">
                  <a:extLst>
                    <a:ext uri="{FF2B5EF4-FFF2-40B4-BE49-F238E27FC236}">
                      <a16:creationId xmlns:a16="http://schemas.microsoft.com/office/drawing/2014/main" id="{EBD3DC62-43B9-CB41-8C42-D93AF3C22109}"/>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92" name="Group 91">
                  <a:extLst>
                    <a:ext uri="{FF2B5EF4-FFF2-40B4-BE49-F238E27FC236}">
                      <a16:creationId xmlns:a16="http://schemas.microsoft.com/office/drawing/2014/main" id="{EA352DC1-E8E2-DA4C-A2B2-8B79B0B96089}"/>
                    </a:ext>
                  </a:extLst>
                </p:cNvPr>
                <p:cNvGrpSpPr/>
                <p:nvPr/>
              </p:nvGrpSpPr>
              <p:grpSpPr>
                <a:xfrm>
                  <a:off x="3928454" y="1282276"/>
                  <a:ext cx="4114290" cy="4120996"/>
                  <a:chOff x="3312081" y="358353"/>
                  <a:chExt cx="5994578" cy="6004347"/>
                </a:xfrm>
              </p:grpSpPr>
              <p:grpSp>
                <p:nvGrpSpPr>
                  <p:cNvPr id="93" name="Group 92">
                    <a:extLst>
                      <a:ext uri="{FF2B5EF4-FFF2-40B4-BE49-F238E27FC236}">
                        <a16:creationId xmlns:a16="http://schemas.microsoft.com/office/drawing/2014/main" id="{FCCA8F23-2752-EF48-858F-FB9039467388}"/>
                      </a:ext>
                    </a:extLst>
                  </p:cNvPr>
                  <p:cNvGrpSpPr/>
                  <p:nvPr/>
                </p:nvGrpSpPr>
                <p:grpSpPr>
                  <a:xfrm>
                    <a:off x="6672221" y="710678"/>
                    <a:ext cx="1524000" cy="1663700"/>
                    <a:chOff x="6588087" y="365674"/>
                    <a:chExt cx="1524000" cy="1663700"/>
                  </a:xfrm>
                </p:grpSpPr>
                <p:pic>
                  <p:nvPicPr>
                    <p:cNvPr id="127" name="Graphic 126">
                      <a:extLst>
                        <a:ext uri="{FF2B5EF4-FFF2-40B4-BE49-F238E27FC236}">
                          <a16:creationId xmlns:a16="http://schemas.microsoft.com/office/drawing/2014/main" id="{6B3F4429-92A1-3A44-AB83-AACC13A3B8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128" name="Graphic 127">
                      <a:extLst>
                        <a:ext uri="{FF2B5EF4-FFF2-40B4-BE49-F238E27FC236}">
                          <a16:creationId xmlns:a16="http://schemas.microsoft.com/office/drawing/2014/main" id="{B7677242-106E-E147-BE52-ACDF5D4CA5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94" name="Group 93">
                    <a:extLst>
                      <a:ext uri="{FF2B5EF4-FFF2-40B4-BE49-F238E27FC236}">
                        <a16:creationId xmlns:a16="http://schemas.microsoft.com/office/drawing/2014/main" id="{F10DEDBA-E73C-D349-BCB0-B496860D4E7A}"/>
                      </a:ext>
                    </a:extLst>
                  </p:cNvPr>
                  <p:cNvGrpSpPr/>
                  <p:nvPr/>
                </p:nvGrpSpPr>
                <p:grpSpPr>
                  <a:xfrm>
                    <a:off x="7228272" y="1463251"/>
                    <a:ext cx="1689100" cy="1562100"/>
                    <a:chOff x="7133066" y="1057778"/>
                    <a:chExt cx="1689100" cy="1562100"/>
                  </a:xfrm>
                </p:grpSpPr>
                <p:pic>
                  <p:nvPicPr>
                    <p:cNvPr id="125" name="Graphic 124">
                      <a:extLst>
                        <a:ext uri="{FF2B5EF4-FFF2-40B4-BE49-F238E27FC236}">
                          <a16:creationId xmlns:a16="http://schemas.microsoft.com/office/drawing/2014/main" id="{7F16D1B1-A33D-BE43-8E1F-415860BD62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126" name="Graphic 125">
                      <a:extLst>
                        <a:ext uri="{FF2B5EF4-FFF2-40B4-BE49-F238E27FC236}">
                          <a16:creationId xmlns:a16="http://schemas.microsoft.com/office/drawing/2014/main" id="{F3A83A9B-9DA3-1647-8FC6-00533EBDBC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95" name="Group 94">
                    <a:extLst>
                      <a:ext uri="{FF2B5EF4-FFF2-40B4-BE49-F238E27FC236}">
                        <a16:creationId xmlns:a16="http://schemas.microsoft.com/office/drawing/2014/main" id="{7A08DC60-3D8D-2547-AAF2-A885952A823A}"/>
                      </a:ext>
                    </a:extLst>
                  </p:cNvPr>
                  <p:cNvGrpSpPr/>
                  <p:nvPr/>
                </p:nvGrpSpPr>
                <p:grpSpPr>
                  <a:xfrm>
                    <a:off x="7262221" y="3687573"/>
                    <a:ext cx="1676400" cy="1562100"/>
                    <a:chOff x="7200376" y="3173425"/>
                    <a:chExt cx="1676400" cy="1562100"/>
                  </a:xfrm>
                </p:grpSpPr>
                <p:pic>
                  <p:nvPicPr>
                    <p:cNvPr id="123" name="Graphic 122">
                      <a:extLst>
                        <a:ext uri="{FF2B5EF4-FFF2-40B4-BE49-F238E27FC236}">
                          <a16:creationId xmlns:a16="http://schemas.microsoft.com/office/drawing/2014/main" id="{12BE3CDE-A58F-1042-B532-4FEC594978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124" name="Graphic 123">
                      <a:extLst>
                        <a:ext uri="{FF2B5EF4-FFF2-40B4-BE49-F238E27FC236}">
                          <a16:creationId xmlns:a16="http://schemas.microsoft.com/office/drawing/2014/main" id="{011A29D2-32F3-9C46-B457-C971C00F77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96" name="Group 95">
                    <a:extLst>
                      <a:ext uri="{FF2B5EF4-FFF2-40B4-BE49-F238E27FC236}">
                        <a16:creationId xmlns:a16="http://schemas.microsoft.com/office/drawing/2014/main" id="{49072931-09E3-7A4F-9047-375FEFA0EFE9}"/>
                      </a:ext>
                    </a:extLst>
                  </p:cNvPr>
                  <p:cNvGrpSpPr/>
                  <p:nvPr/>
                </p:nvGrpSpPr>
                <p:grpSpPr>
                  <a:xfrm>
                    <a:off x="6638995" y="4315258"/>
                    <a:ext cx="1549400" cy="1651000"/>
                    <a:chOff x="6629400" y="3751970"/>
                    <a:chExt cx="1549400" cy="1651000"/>
                  </a:xfrm>
                </p:grpSpPr>
                <p:pic>
                  <p:nvPicPr>
                    <p:cNvPr id="121" name="Graphic 120">
                      <a:extLst>
                        <a:ext uri="{FF2B5EF4-FFF2-40B4-BE49-F238E27FC236}">
                          <a16:creationId xmlns:a16="http://schemas.microsoft.com/office/drawing/2014/main" id="{D0DE6F8A-CF00-ED45-A5B1-D7FF744D53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122" name="Graphic 121">
                      <a:extLst>
                        <a:ext uri="{FF2B5EF4-FFF2-40B4-BE49-F238E27FC236}">
                          <a16:creationId xmlns:a16="http://schemas.microsoft.com/office/drawing/2014/main" id="{94B32AF4-FF1B-9542-A1F0-50D39C6EC33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97" name="Group 96">
                    <a:extLst>
                      <a:ext uri="{FF2B5EF4-FFF2-40B4-BE49-F238E27FC236}">
                        <a16:creationId xmlns:a16="http://schemas.microsoft.com/office/drawing/2014/main" id="{D0C8C5F0-0D97-334A-A538-298010383AAB}"/>
                      </a:ext>
                    </a:extLst>
                  </p:cNvPr>
                  <p:cNvGrpSpPr/>
                  <p:nvPr/>
                </p:nvGrpSpPr>
                <p:grpSpPr>
                  <a:xfrm>
                    <a:off x="5621270" y="358353"/>
                    <a:ext cx="1371600" cy="1752600"/>
                    <a:chOff x="5603914" y="0"/>
                    <a:chExt cx="1371600" cy="1752600"/>
                  </a:xfrm>
                </p:grpSpPr>
                <p:pic>
                  <p:nvPicPr>
                    <p:cNvPr id="119" name="Graphic 118">
                      <a:extLst>
                        <a:ext uri="{FF2B5EF4-FFF2-40B4-BE49-F238E27FC236}">
                          <a16:creationId xmlns:a16="http://schemas.microsoft.com/office/drawing/2014/main" id="{F7559587-4D7E-9341-AB76-92B8C08B3AA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120" name="Graphic 119">
                      <a:extLst>
                        <a:ext uri="{FF2B5EF4-FFF2-40B4-BE49-F238E27FC236}">
                          <a16:creationId xmlns:a16="http://schemas.microsoft.com/office/drawing/2014/main" id="{856CF2EF-4386-084E-A770-99574EA7A88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98" name="Group 97">
                    <a:extLst>
                      <a:ext uri="{FF2B5EF4-FFF2-40B4-BE49-F238E27FC236}">
                        <a16:creationId xmlns:a16="http://schemas.microsoft.com/office/drawing/2014/main" id="{B40ED762-406F-CA47-B2AA-20CA9BB00C1D}"/>
                      </a:ext>
                    </a:extLst>
                  </p:cNvPr>
                  <p:cNvGrpSpPr/>
                  <p:nvPr/>
                </p:nvGrpSpPr>
                <p:grpSpPr>
                  <a:xfrm>
                    <a:off x="5621270" y="4610100"/>
                    <a:ext cx="1358900" cy="1752600"/>
                    <a:chOff x="5664200" y="4038374"/>
                    <a:chExt cx="1358900" cy="1752600"/>
                  </a:xfrm>
                </p:grpSpPr>
                <p:pic>
                  <p:nvPicPr>
                    <p:cNvPr id="117" name="Graphic 116">
                      <a:extLst>
                        <a:ext uri="{FF2B5EF4-FFF2-40B4-BE49-F238E27FC236}">
                          <a16:creationId xmlns:a16="http://schemas.microsoft.com/office/drawing/2014/main" id="{A35B3E2E-AD0B-8F47-BC16-D210EFF5095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118" name="Graphic 117">
                      <a:extLst>
                        <a:ext uri="{FF2B5EF4-FFF2-40B4-BE49-F238E27FC236}">
                          <a16:creationId xmlns:a16="http://schemas.microsoft.com/office/drawing/2014/main" id="{F15EF288-9436-F94A-A68B-5540EFA4C4B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99" name="Group 98">
                    <a:extLst>
                      <a:ext uri="{FF2B5EF4-FFF2-40B4-BE49-F238E27FC236}">
                        <a16:creationId xmlns:a16="http://schemas.microsoft.com/office/drawing/2014/main" id="{ECC39503-D54C-0E4D-BCBF-E9869541EE6E}"/>
                      </a:ext>
                    </a:extLst>
                  </p:cNvPr>
                  <p:cNvGrpSpPr/>
                  <p:nvPr/>
                </p:nvGrpSpPr>
                <p:grpSpPr>
                  <a:xfrm>
                    <a:off x="4422414" y="4315258"/>
                    <a:ext cx="1524000" cy="1651000"/>
                    <a:chOff x="4508500" y="3741307"/>
                    <a:chExt cx="1524000" cy="1651000"/>
                  </a:xfrm>
                </p:grpSpPr>
                <p:pic>
                  <p:nvPicPr>
                    <p:cNvPr id="115" name="Graphic 114">
                      <a:extLst>
                        <a:ext uri="{FF2B5EF4-FFF2-40B4-BE49-F238E27FC236}">
                          <a16:creationId xmlns:a16="http://schemas.microsoft.com/office/drawing/2014/main" id="{A211C166-07DA-B04A-95D8-45FD357D8FE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116" name="Graphic 115">
                      <a:extLst>
                        <a:ext uri="{FF2B5EF4-FFF2-40B4-BE49-F238E27FC236}">
                          <a16:creationId xmlns:a16="http://schemas.microsoft.com/office/drawing/2014/main" id="{578A89BB-E9C9-6E4C-8AA6-0AD8E2D481E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100" name="Group 99">
                    <a:extLst>
                      <a:ext uri="{FF2B5EF4-FFF2-40B4-BE49-F238E27FC236}">
                        <a16:creationId xmlns:a16="http://schemas.microsoft.com/office/drawing/2014/main" id="{1E8245F2-9C7F-4C48-BDF0-2E8924AECD5F}"/>
                      </a:ext>
                    </a:extLst>
                  </p:cNvPr>
                  <p:cNvGrpSpPr/>
                  <p:nvPr/>
                </p:nvGrpSpPr>
                <p:grpSpPr>
                  <a:xfrm>
                    <a:off x="3691503" y="3719323"/>
                    <a:ext cx="1651000" cy="1498600"/>
                    <a:chOff x="3835924" y="3189602"/>
                    <a:chExt cx="1651000" cy="1498600"/>
                  </a:xfrm>
                </p:grpSpPr>
                <p:pic>
                  <p:nvPicPr>
                    <p:cNvPr id="113" name="Graphic 112">
                      <a:extLst>
                        <a:ext uri="{FF2B5EF4-FFF2-40B4-BE49-F238E27FC236}">
                          <a16:creationId xmlns:a16="http://schemas.microsoft.com/office/drawing/2014/main" id="{9199B428-44C8-EB4F-B9F0-01B1A67A6B5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114" name="Graphic 113">
                      <a:extLst>
                        <a:ext uri="{FF2B5EF4-FFF2-40B4-BE49-F238E27FC236}">
                          <a16:creationId xmlns:a16="http://schemas.microsoft.com/office/drawing/2014/main" id="{E9439C6D-8E13-964E-84C2-4FA26961970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101" name="Group 100">
                    <a:extLst>
                      <a:ext uri="{FF2B5EF4-FFF2-40B4-BE49-F238E27FC236}">
                        <a16:creationId xmlns:a16="http://schemas.microsoft.com/office/drawing/2014/main" id="{A90FEE00-8453-5B40-AD47-29158024D1EB}"/>
                      </a:ext>
                    </a:extLst>
                  </p:cNvPr>
                  <p:cNvGrpSpPr/>
                  <p:nvPr/>
                </p:nvGrpSpPr>
                <p:grpSpPr>
                  <a:xfrm>
                    <a:off x="7592159" y="2680977"/>
                    <a:ext cx="1714500" cy="1371600"/>
                    <a:chOff x="7498826" y="2226832"/>
                    <a:chExt cx="1714500" cy="1371600"/>
                  </a:xfrm>
                </p:grpSpPr>
                <p:pic>
                  <p:nvPicPr>
                    <p:cNvPr id="111" name="Graphic 110">
                      <a:extLst>
                        <a:ext uri="{FF2B5EF4-FFF2-40B4-BE49-F238E27FC236}">
                          <a16:creationId xmlns:a16="http://schemas.microsoft.com/office/drawing/2014/main" id="{FC4B8671-BE24-5046-8F8A-6C2C80F2FF0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112" name="Graphic 111">
                      <a:extLst>
                        <a:ext uri="{FF2B5EF4-FFF2-40B4-BE49-F238E27FC236}">
                          <a16:creationId xmlns:a16="http://schemas.microsoft.com/office/drawing/2014/main" id="{D7ADD5D4-2C9E-3348-9602-6B61CA3BB40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102" name="Group 101">
                    <a:extLst>
                      <a:ext uri="{FF2B5EF4-FFF2-40B4-BE49-F238E27FC236}">
                        <a16:creationId xmlns:a16="http://schemas.microsoft.com/office/drawing/2014/main" id="{7A8D49E9-5D2D-A44A-9319-9865E5E0570B}"/>
                      </a:ext>
                    </a:extLst>
                  </p:cNvPr>
                  <p:cNvGrpSpPr/>
                  <p:nvPr/>
                </p:nvGrpSpPr>
                <p:grpSpPr>
                  <a:xfrm>
                    <a:off x="3312081" y="2689692"/>
                    <a:ext cx="1748119" cy="1371600"/>
                    <a:chOff x="3448050" y="2226832"/>
                    <a:chExt cx="1748119" cy="1371600"/>
                  </a:xfrm>
                </p:grpSpPr>
                <p:pic>
                  <p:nvPicPr>
                    <p:cNvPr id="109" name="Graphic 108">
                      <a:extLst>
                        <a:ext uri="{FF2B5EF4-FFF2-40B4-BE49-F238E27FC236}">
                          <a16:creationId xmlns:a16="http://schemas.microsoft.com/office/drawing/2014/main" id="{7BEBC0B5-E62E-F34E-A46D-F4054BD859B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110" name="Graphic 109">
                      <a:extLst>
                        <a:ext uri="{FF2B5EF4-FFF2-40B4-BE49-F238E27FC236}">
                          <a16:creationId xmlns:a16="http://schemas.microsoft.com/office/drawing/2014/main" id="{2FADD369-99A7-5A46-9068-49EA33C3ECC6}"/>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103" name="Group 102">
                    <a:extLst>
                      <a:ext uri="{FF2B5EF4-FFF2-40B4-BE49-F238E27FC236}">
                        <a16:creationId xmlns:a16="http://schemas.microsoft.com/office/drawing/2014/main" id="{742CBDDC-29F0-6145-8A54-1A70F45E3C28}"/>
                      </a:ext>
                    </a:extLst>
                  </p:cNvPr>
                  <p:cNvGrpSpPr/>
                  <p:nvPr/>
                </p:nvGrpSpPr>
                <p:grpSpPr>
                  <a:xfrm>
                    <a:off x="3691180" y="1498250"/>
                    <a:ext cx="1663700" cy="1485900"/>
                    <a:chOff x="3790950" y="1114425"/>
                    <a:chExt cx="1663700" cy="1485900"/>
                  </a:xfrm>
                </p:grpSpPr>
                <p:pic>
                  <p:nvPicPr>
                    <p:cNvPr id="107" name="Graphic 106">
                      <a:extLst>
                        <a:ext uri="{FF2B5EF4-FFF2-40B4-BE49-F238E27FC236}">
                          <a16:creationId xmlns:a16="http://schemas.microsoft.com/office/drawing/2014/main" id="{87BC4D7D-B69D-A545-966F-7818C9EC382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108" name="Graphic 107">
                      <a:extLst>
                        <a:ext uri="{FF2B5EF4-FFF2-40B4-BE49-F238E27FC236}">
                          <a16:creationId xmlns:a16="http://schemas.microsoft.com/office/drawing/2014/main" id="{76BDDDBC-BAC0-0144-8DAA-C2E5C9A3F02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104" name="Group 103">
                    <a:extLst>
                      <a:ext uri="{FF2B5EF4-FFF2-40B4-BE49-F238E27FC236}">
                        <a16:creationId xmlns:a16="http://schemas.microsoft.com/office/drawing/2014/main" id="{CF180C96-6649-AA42-BCF3-9D6B7F657AB3}"/>
                      </a:ext>
                    </a:extLst>
                  </p:cNvPr>
                  <p:cNvGrpSpPr/>
                  <p:nvPr/>
                </p:nvGrpSpPr>
                <p:grpSpPr>
                  <a:xfrm>
                    <a:off x="4422414" y="740881"/>
                    <a:ext cx="1524000" cy="1676400"/>
                    <a:chOff x="4470400" y="381000"/>
                    <a:chExt cx="1524000" cy="1676400"/>
                  </a:xfrm>
                </p:grpSpPr>
                <p:pic>
                  <p:nvPicPr>
                    <p:cNvPr id="105" name="Graphic 104">
                      <a:extLst>
                        <a:ext uri="{FF2B5EF4-FFF2-40B4-BE49-F238E27FC236}">
                          <a16:creationId xmlns:a16="http://schemas.microsoft.com/office/drawing/2014/main" id="{433AAC1B-2FB1-E14A-8DC7-143DE90740B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106" name="Graphic 105">
                      <a:extLst>
                        <a:ext uri="{FF2B5EF4-FFF2-40B4-BE49-F238E27FC236}">
                          <a16:creationId xmlns:a16="http://schemas.microsoft.com/office/drawing/2014/main" id="{D5E8B9F1-E1D1-AA43-BC48-DEA3F1044C7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78" name="Group 77">
                <a:extLst>
                  <a:ext uri="{FF2B5EF4-FFF2-40B4-BE49-F238E27FC236}">
                    <a16:creationId xmlns:a16="http://schemas.microsoft.com/office/drawing/2014/main" id="{725971E0-A1CA-AA41-A8CC-3A93FB5A79F3}"/>
                  </a:ext>
                </a:extLst>
              </p:cNvPr>
              <p:cNvGrpSpPr/>
              <p:nvPr/>
            </p:nvGrpSpPr>
            <p:grpSpPr>
              <a:xfrm>
                <a:off x="4021334" y="1584424"/>
                <a:ext cx="4007316" cy="3407898"/>
                <a:chOff x="4021334" y="1584424"/>
                <a:chExt cx="4007316" cy="3407898"/>
              </a:xfrm>
            </p:grpSpPr>
            <p:sp>
              <p:nvSpPr>
                <p:cNvPr id="79" name="TextBox 78">
                  <a:extLst>
                    <a:ext uri="{FF2B5EF4-FFF2-40B4-BE49-F238E27FC236}">
                      <a16:creationId xmlns:a16="http://schemas.microsoft.com/office/drawing/2014/main" id="{4D7393CE-AD03-7F49-B36E-DE2FACECE952}"/>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FAFD45D0-5B2F-A543-B184-D810D8A4BC0A}"/>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F13F708B-14FF-2A49-888E-92B317721047}"/>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82" name="TextBox 81">
                  <a:extLst>
                    <a:ext uri="{FF2B5EF4-FFF2-40B4-BE49-F238E27FC236}">
                      <a16:creationId xmlns:a16="http://schemas.microsoft.com/office/drawing/2014/main" id="{07719CAA-7C11-BE43-B65D-C087588F64A2}"/>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83" name="TextBox 82">
                  <a:extLst>
                    <a:ext uri="{FF2B5EF4-FFF2-40B4-BE49-F238E27FC236}">
                      <a16:creationId xmlns:a16="http://schemas.microsoft.com/office/drawing/2014/main" id="{145063C2-9BAE-4F4B-AC4F-C10D93CD307A}"/>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84" name="TextBox 83">
                  <a:extLst>
                    <a:ext uri="{FF2B5EF4-FFF2-40B4-BE49-F238E27FC236}">
                      <a16:creationId xmlns:a16="http://schemas.microsoft.com/office/drawing/2014/main" id="{4AF9CF4E-6413-C249-B610-632AD999B9B0}"/>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85" name="TextBox 84">
                  <a:extLst>
                    <a:ext uri="{FF2B5EF4-FFF2-40B4-BE49-F238E27FC236}">
                      <a16:creationId xmlns:a16="http://schemas.microsoft.com/office/drawing/2014/main" id="{A1E51BBE-CB18-FA42-BDA9-768F51459BAD}"/>
                    </a:ext>
                  </a:extLst>
                </p:cNvPr>
                <p:cNvSpPr txBox="1"/>
                <p:nvPr/>
              </p:nvSpPr>
              <p:spPr>
                <a:xfrm>
                  <a:off x="4183077" y="4015895"/>
                  <a:ext cx="883036" cy="195918"/>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86" name="TextBox 85">
                  <a:extLst>
                    <a:ext uri="{FF2B5EF4-FFF2-40B4-BE49-F238E27FC236}">
                      <a16:creationId xmlns:a16="http://schemas.microsoft.com/office/drawing/2014/main" id="{B1BB8C16-3DE6-674D-9F20-97C577B9E808}"/>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87" name="TextBox 86">
                  <a:extLst>
                    <a:ext uri="{FF2B5EF4-FFF2-40B4-BE49-F238E27FC236}">
                      <a16:creationId xmlns:a16="http://schemas.microsoft.com/office/drawing/2014/main" id="{B10C8B59-3F33-E040-BA38-10FCFECADACE}"/>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88" name="TextBox 87">
                  <a:extLst>
                    <a:ext uri="{FF2B5EF4-FFF2-40B4-BE49-F238E27FC236}">
                      <a16:creationId xmlns:a16="http://schemas.microsoft.com/office/drawing/2014/main" id="{1276DEC9-64D0-794F-884F-FE7B8A57AC0E}"/>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89" name="TextBox 88">
                  <a:extLst>
                    <a:ext uri="{FF2B5EF4-FFF2-40B4-BE49-F238E27FC236}">
                      <a16:creationId xmlns:a16="http://schemas.microsoft.com/office/drawing/2014/main" id="{10684D38-E856-294C-B87D-4D1A7D07E67E}"/>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90" name="TextBox 89">
                  <a:extLst>
                    <a:ext uri="{FF2B5EF4-FFF2-40B4-BE49-F238E27FC236}">
                      <a16:creationId xmlns:a16="http://schemas.microsoft.com/office/drawing/2014/main" id="{67B4A28F-561F-944A-BF71-B4F6A04C70A7}"/>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134" name="Graphic 133">
            <a:extLst>
              <a:ext uri="{FF2B5EF4-FFF2-40B4-BE49-F238E27FC236}">
                <a16:creationId xmlns:a16="http://schemas.microsoft.com/office/drawing/2014/main" id="{0BF1BC47-B12D-49D4-945E-72177FD16E2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719602" y="3031981"/>
            <a:ext cx="1183874" cy="1017450"/>
          </a:xfrm>
          <a:prstGeom prst="rect">
            <a:avLst/>
          </a:prstGeom>
        </p:spPr>
      </p:pic>
      <p:sp>
        <p:nvSpPr>
          <p:cNvPr id="138" name="Title 1">
            <a:extLst>
              <a:ext uri="{FF2B5EF4-FFF2-40B4-BE49-F238E27FC236}">
                <a16:creationId xmlns:a16="http://schemas.microsoft.com/office/drawing/2014/main" id="{33888A8A-9F4A-4DE8-80C9-065401D40CBB}"/>
              </a:ext>
            </a:extLst>
          </p:cNvPr>
          <p:cNvSpPr>
            <a:spLocks noGrp="1"/>
          </p:cNvSpPr>
          <p:nvPr>
            <p:ph type="title"/>
          </p:nvPr>
        </p:nvSpPr>
        <p:spPr>
          <a:xfrm>
            <a:off x="409537" y="450072"/>
            <a:ext cx="6951338" cy="1691514"/>
          </a:xfrm>
        </p:spPr>
        <p:txBody>
          <a:bodyPr anchor="ctr">
            <a:noAutofit/>
          </a:bodyPr>
          <a:lstStyle/>
          <a:p>
            <a:pPr>
              <a:lnSpc>
                <a:spcPct val="100000"/>
              </a:lnSpc>
            </a:pPr>
            <a:r>
              <a:rPr lang="en-US" sz="3200" dirty="0">
                <a:latin typeface="Arial"/>
              </a:rPr>
              <a:t>Collaboration and consistent coordination of resources ensure more continuity of care.</a:t>
            </a:r>
          </a:p>
        </p:txBody>
      </p:sp>
      <p:sp>
        <p:nvSpPr>
          <p:cNvPr id="66" name="TextBox 65">
            <a:extLst>
              <a:ext uri="{FF2B5EF4-FFF2-40B4-BE49-F238E27FC236}">
                <a16:creationId xmlns:a16="http://schemas.microsoft.com/office/drawing/2014/main" id="{AFDC45C1-C3B5-4AD5-8763-85A4BDAF7C8F}"/>
              </a:ext>
            </a:extLst>
          </p:cNvPr>
          <p:cNvSpPr txBox="1"/>
          <p:nvPr/>
        </p:nvSpPr>
        <p:spPr>
          <a:xfrm>
            <a:off x="419385" y="4447955"/>
            <a:ext cx="6577103" cy="1815882"/>
          </a:xfrm>
          <a:prstGeom prst="rect">
            <a:avLst/>
          </a:prstGeom>
          <a:noFill/>
        </p:spPr>
        <p:txBody>
          <a:bodyPr wrap="square">
            <a:spAutoFit/>
          </a:bodyPr>
          <a:lstStyle/>
          <a:p>
            <a:pPr marL="0" indent="0">
              <a:lnSpc>
                <a:spcPct val="100000"/>
              </a:lnSpc>
              <a:spcBef>
                <a:spcPts val="0"/>
              </a:spcBef>
              <a:buNone/>
              <a:defRPr/>
            </a:pPr>
            <a:r>
              <a:rPr lang="en-US" sz="2800" dirty="0">
                <a:latin typeface="Arial"/>
                <a:cs typeface="Calibri Light"/>
              </a:rPr>
              <a:t>Families with children who have disabilities and other special needs face unique challenges to experiencing continuous care. </a:t>
            </a:r>
          </a:p>
        </p:txBody>
      </p:sp>
    </p:spTree>
    <p:extLst>
      <p:ext uri="{BB962C8B-B14F-4D97-AF65-F5344CB8AC3E}">
        <p14:creationId xmlns:p14="http://schemas.microsoft.com/office/powerpoint/2010/main" val="218737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4AF0407-2146-4089-9F41-7EF9A8EA6358}"/>
              </a:ext>
            </a:extLst>
          </p:cNvPr>
          <p:cNvSpPr>
            <a:spLocks noGrp="1"/>
          </p:cNvSpPr>
          <p:nvPr>
            <p:ph sz="half" idx="1"/>
          </p:nvPr>
        </p:nvSpPr>
        <p:spPr>
          <a:xfrm>
            <a:off x="838200" y="1443464"/>
            <a:ext cx="5181600" cy="4351338"/>
          </a:xfrm>
        </p:spPr>
        <p:txBody>
          <a:bodyPr>
            <a:normAutofit/>
          </a:bodyPr>
          <a:lstStyle/>
          <a:p>
            <a:pPr marL="0" indent="0">
              <a:buNone/>
            </a:pPr>
            <a:endParaRPr lang="en-US" sz="2800" b="0" i="0" u="none" strike="noStrike" baseline="0"/>
          </a:p>
          <a:p>
            <a:pPr marL="0" indent="0">
              <a:buNone/>
            </a:pPr>
            <a:endParaRPr lang="en-US" sz="2800" b="0" i="0" u="none" strike="noStrike" baseline="0"/>
          </a:p>
          <a:p>
            <a:pPr marL="0" indent="0">
              <a:buNone/>
            </a:pPr>
            <a:endParaRPr lang="en-US" sz="2800" b="0" i="0" u="none" strike="noStrike" baseline="0"/>
          </a:p>
        </p:txBody>
      </p:sp>
      <p:sp>
        <p:nvSpPr>
          <p:cNvPr id="69" name="TextBox 68">
            <a:extLst>
              <a:ext uri="{FF2B5EF4-FFF2-40B4-BE49-F238E27FC236}">
                <a16:creationId xmlns:a16="http://schemas.microsoft.com/office/drawing/2014/main" id="{6D42239B-86EB-4AB3-B6FB-FDDDD3442993}"/>
              </a:ext>
            </a:extLst>
          </p:cNvPr>
          <p:cNvSpPr txBox="1"/>
          <p:nvPr/>
        </p:nvSpPr>
        <p:spPr>
          <a:xfrm>
            <a:off x="421569" y="1627218"/>
            <a:ext cx="6048901" cy="4401205"/>
          </a:xfrm>
          <a:prstGeom prst="rect">
            <a:avLst/>
          </a:prstGeom>
          <a:noFill/>
        </p:spPr>
        <p:txBody>
          <a:bodyPr wrap="square" lIns="91440" tIns="45720" rIns="91440" bIns="45720" anchor="t">
            <a:spAutoFit/>
          </a:bodyPr>
          <a:lstStyle/>
          <a:p>
            <a:pPr marL="285750" indent="-285750">
              <a:spcAft>
                <a:spcPts val="1200"/>
              </a:spcAft>
              <a:buFont typeface="Arial"/>
              <a:buChar char="•"/>
              <a:defRPr/>
            </a:pPr>
            <a:r>
              <a:rPr lang="en-US" sz="2400" dirty="0">
                <a:latin typeface="Arial"/>
                <a:cs typeface="Arial"/>
              </a:rPr>
              <a:t>Build new and collaborative relationships in the community</a:t>
            </a:r>
          </a:p>
          <a:p>
            <a:pPr marL="285750" indent="-285750">
              <a:spcAft>
                <a:spcPts val="1200"/>
              </a:spcAft>
              <a:buFont typeface="Arial"/>
              <a:buChar char="•"/>
              <a:defRPr/>
            </a:pPr>
            <a:r>
              <a:rPr lang="en-US" sz="2400" dirty="0">
                <a:latin typeface="Arial"/>
                <a:cs typeface="Arial"/>
              </a:rPr>
              <a:t>Increase communication around transition to Kindergarten</a:t>
            </a:r>
          </a:p>
          <a:p>
            <a:pPr marL="285750" indent="-285750">
              <a:spcAft>
                <a:spcPts val="1200"/>
              </a:spcAft>
              <a:buFont typeface="Arial"/>
              <a:buChar char="•"/>
              <a:defRPr/>
            </a:pPr>
            <a:r>
              <a:rPr lang="en-US" sz="2400" dirty="0">
                <a:latin typeface="Arial"/>
                <a:cs typeface="Arial"/>
              </a:rPr>
              <a:t>Ensure representation across the community</a:t>
            </a:r>
          </a:p>
          <a:p>
            <a:pPr marL="285750" indent="-285750">
              <a:spcAft>
                <a:spcPts val="1200"/>
              </a:spcAft>
              <a:buFont typeface="Arial"/>
              <a:buChar char="•"/>
            </a:pPr>
            <a:r>
              <a:rPr lang="en-US" sz="2400" dirty="0">
                <a:latin typeface="Arial"/>
                <a:cs typeface="Arial"/>
              </a:rPr>
              <a:t>Develop local or regional plans to improve access to quality care</a:t>
            </a:r>
          </a:p>
          <a:p>
            <a:pPr marL="285750" indent="-285750">
              <a:spcAft>
                <a:spcPts val="1200"/>
              </a:spcAft>
              <a:buFont typeface="Arial"/>
              <a:buChar char="•"/>
            </a:pPr>
            <a:r>
              <a:rPr lang="en-US" sz="2400" b="0" i="0" u="none" strike="noStrike" baseline="0" dirty="0">
                <a:latin typeface="Arial"/>
                <a:cs typeface="Arial"/>
              </a:rPr>
              <a:t>Coordinate with state-level partners to support plans to build families’ </a:t>
            </a:r>
            <a:r>
              <a:rPr lang="en-US" sz="2400" dirty="0">
                <a:latin typeface="Arial"/>
                <a:cs typeface="Arial"/>
              </a:rPr>
              <a:t>well-being</a:t>
            </a:r>
            <a:endParaRPr lang="en-US" sz="2400" b="0" i="0" u="none" strike="noStrike" baseline="0" dirty="0">
              <a:latin typeface="Arial"/>
              <a:cs typeface="Arial"/>
            </a:endParaRPr>
          </a:p>
        </p:txBody>
      </p:sp>
      <p:grpSp>
        <p:nvGrpSpPr>
          <p:cNvPr id="129" name="Group 128">
            <a:extLst>
              <a:ext uri="{FF2B5EF4-FFF2-40B4-BE49-F238E27FC236}">
                <a16:creationId xmlns:a16="http://schemas.microsoft.com/office/drawing/2014/main" id="{108CFB19-43D6-405C-80E8-665D24BDD76F}"/>
              </a:ext>
            </a:extLst>
          </p:cNvPr>
          <p:cNvGrpSpPr/>
          <p:nvPr/>
        </p:nvGrpSpPr>
        <p:grpSpPr>
          <a:xfrm>
            <a:off x="6240712" y="497888"/>
            <a:ext cx="5684314" cy="5684314"/>
            <a:chOff x="3160246" y="456427"/>
            <a:chExt cx="5684314" cy="5684314"/>
          </a:xfrm>
        </p:grpSpPr>
        <p:sp>
          <p:nvSpPr>
            <p:cNvPr id="130" name="Oval 129">
              <a:extLst>
                <a:ext uri="{FF2B5EF4-FFF2-40B4-BE49-F238E27FC236}">
                  <a16:creationId xmlns:a16="http://schemas.microsoft.com/office/drawing/2014/main" id="{4A94A2A3-AF24-4B6C-A00E-8FC6ACF950A0}"/>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1" name="TextBox 130">
              <a:extLst>
                <a:ext uri="{FF2B5EF4-FFF2-40B4-BE49-F238E27FC236}">
                  <a16:creationId xmlns:a16="http://schemas.microsoft.com/office/drawing/2014/main" id="{77FAF856-B461-41D7-9875-D3B7F4CC6CD4}"/>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132" name="Oval 131">
              <a:extLst>
                <a:ext uri="{FF2B5EF4-FFF2-40B4-BE49-F238E27FC236}">
                  <a16:creationId xmlns:a16="http://schemas.microsoft.com/office/drawing/2014/main" id="{CD0E6EBE-E581-4233-8C3A-95F385CA4EB9}"/>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3" name="TextBox 132">
              <a:extLst>
                <a:ext uri="{FF2B5EF4-FFF2-40B4-BE49-F238E27FC236}">
                  <a16:creationId xmlns:a16="http://schemas.microsoft.com/office/drawing/2014/main" id="{5FDA3CA9-785C-4B7F-A4EF-78657A3BD7CB}"/>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137" name="Oval 136">
              <a:extLst>
                <a:ext uri="{FF2B5EF4-FFF2-40B4-BE49-F238E27FC236}">
                  <a16:creationId xmlns:a16="http://schemas.microsoft.com/office/drawing/2014/main" id="{8D732179-7CEC-4ABD-9B39-281387A1E787}"/>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9" name="TextBox 138">
              <a:extLst>
                <a:ext uri="{FF2B5EF4-FFF2-40B4-BE49-F238E27FC236}">
                  <a16:creationId xmlns:a16="http://schemas.microsoft.com/office/drawing/2014/main" id="{628DDDA9-B1E2-4E7A-BFAA-B7F0A161E713}"/>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40" name="Group 139">
              <a:extLst>
                <a:ext uri="{FF2B5EF4-FFF2-40B4-BE49-F238E27FC236}">
                  <a16:creationId xmlns:a16="http://schemas.microsoft.com/office/drawing/2014/main" id="{50457A8B-A7CE-4BD6-8015-DF76D7133F42}"/>
                </a:ext>
              </a:extLst>
            </p:cNvPr>
            <p:cNvGrpSpPr/>
            <p:nvPr/>
          </p:nvGrpSpPr>
          <p:grpSpPr>
            <a:xfrm>
              <a:off x="3928454" y="1309708"/>
              <a:ext cx="4114290" cy="4120996"/>
              <a:chOff x="3928454" y="1282276"/>
              <a:chExt cx="4114290" cy="4120996"/>
            </a:xfrm>
          </p:grpSpPr>
          <p:grpSp>
            <p:nvGrpSpPr>
              <p:cNvPr id="141" name="Group 140">
                <a:extLst>
                  <a:ext uri="{FF2B5EF4-FFF2-40B4-BE49-F238E27FC236}">
                    <a16:creationId xmlns:a16="http://schemas.microsoft.com/office/drawing/2014/main" id="{EB96E4C1-0B7A-46E1-8CC0-F3A7F8C8AA71}"/>
                  </a:ext>
                </a:extLst>
              </p:cNvPr>
              <p:cNvGrpSpPr/>
              <p:nvPr/>
            </p:nvGrpSpPr>
            <p:grpSpPr>
              <a:xfrm>
                <a:off x="3928454" y="1282276"/>
                <a:ext cx="4114290" cy="4120996"/>
                <a:chOff x="3928454" y="1282276"/>
                <a:chExt cx="4114290" cy="4120996"/>
              </a:xfrm>
            </p:grpSpPr>
            <p:sp>
              <p:nvSpPr>
                <p:cNvPr id="155" name="Oval 154">
                  <a:extLst>
                    <a:ext uri="{FF2B5EF4-FFF2-40B4-BE49-F238E27FC236}">
                      <a16:creationId xmlns:a16="http://schemas.microsoft.com/office/drawing/2014/main" id="{65835346-1457-4B59-8DB6-DFACCD6C0359}"/>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56" name="Group 155">
                  <a:extLst>
                    <a:ext uri="{FF2B5EF4-FFF2-40B4-BE49-F238E27FC236}">
                      <a16:creationId xmlns:a16="http://schemas.microsoft.com/office/drawing/2014/main" id="{BB57DC1C-DD2F-4F6B-8CCD-E86DA3D74045}"/>
                    </a:ext>
                  </a:extLst>
                </p:cNvPr>
                <p:cNvGrpSpPr/>
                <p:nvPr/>
              </p:nvGrpSpPr>
              <p:grpSpPr>
                <a:xfrm>
                  <a:off x="3928454" y="1282276"/>
                  <a:ext cx="4114290" cy="4120996"/>
                  <a:chOff x="3312081" y="358353"/>
                  <a:chExt cx="5994578" cy="6004347"/>
                </a:xfrm>
              </p:grpSpPr>
              <p:grpSp>
                <p:nvGrpSpPr>
                  <p:cNvPr id="158" name="Group 157">
                    <a:extLst>
                      <a:ext uri="{FF2B5EF4-FFF2-40B4-BE49-F238E27FC236}">
                        <a16:creationId xmlns:a16="http://schemas.microsoft.com/office/drawing/2014/main" id="{DA011627-0E9E-4D3D-AD05-EE58BE85DAB6}"/>
                      </a:ext>
                    </a:extLst>
                  </p:cNvPr>
                  <p:cNvGrpSpPr/>
                  <p:nvPr/>
                </p:nvGrpSpPr>
                <p:grpSpPr>
                  <a:xfrm>
                    <a:off x="6672221" y="710678"/>
                    <a:ext cx="1524000" cy="1663700"/>
                    <a:chOff x="6588087" y="365674"/>
                    <a:chExt cx="1524000" cy="1663700"/>
                  </a:xfrm>
                </p:grpSpPr>
                <p:pic>
                  <p:nvPicPr>
                    <p:cNvPr id="192" name="Graphic 191">
                      <a:extLst>
                        <a:ext uri="{FF2B5EF4-FFF2-40B4-BE49-F238E27FC236}">
                          <a16:creationId xmlns:a16="http://schemas.microsoft.com/office/drawing/2014/main" id="{B5896ACC-835D-46E2-9DD7-6562806DF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193" name="Graphic 192">
                      <a:extLst>
                        <a:ext uri="{FF2B5EF4-FFF2-40B4-BE49-F238E27FC236}">
                          <a16:creationId xmlns:a16="http://schemas.microsoft.com/office/drawing/2014/main" id="{CEB3B0AB-11DC-4E09-B05F-7F17436890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159" name="Group 158">
                    <a:extLst>
                      <a:ext uri="{FF2B5EF4-FFF2-40B4-BE49-F238E27FC236}">
                        <a16:creationId xmlns:a16="http://schemas.microsoft.com/office/drawing/2014/main" id="{92198B12-4FD6-4A60-93C5-B9BC0096F14D}"/>
                      </a:ext>
                    </a:extLst>
                  </p:cNvPr>
                  <p:cNvGrpSpPr/>
                  <p:nvPr/>
                </p:nvGrpSpPr>
                <p:grpSpPr>
                  <a:xfrm>
                    <a:off x="7228272" y="1463251"/>
                    <a:ext cx="1689100" cy="1562100"/>
                    <a:chOff x="7133066" y="1057778"/>
                    <a:chExt cx="1689100" cy="1562100"/>
                  </a:xfrm>
                </p:grpSpPr>
                <p:pic>
                  <p:nvPicPr>
                    <p:cNvPr id="190" name="Graphic 189">
                      <a:extLst>
                        <a:ext uri="{FF2B5EF4-FFF2-40B4-BE49-F238E27FC236}">
                          <a16:creationId xmlns:a16="http://schemas.microsoft.com/office/drawing/2014/main" id="{23F41CE9-DE1C-4F78-88FD-D3E859CD6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191" name="Graphic 190">
                      <a:extLst>
                        <a:ext uri="{FF2B5EF4-FFF2-40B4-BE49-F238E27FC236}">
                          <a16:creationId xmlns:a16="http://schemas.microsoft.com/office/drawing/2014/main" id="{9B4E2DB4-BFB8-4629-8502-313B3DFBBD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0" y="1771479"/>
                      <a:ext cx="673100" cy="787401"/>
                    </a:xfrm>
                    <a:prstGeom prst="rect">
                      <a:avLst/>
                    </a:prstGeom>
                  </p:spPr>
                </p:pic>
              </p:grpSp>
              <p:grpSp>
                <p:nvGrpSpPr>
                  <p:cNvPr id="160" name="Group 159">
                    <a:extLst>
                      <a:ext uri="{FF2B5EF4-FFF2-40B4-BE49-F238E27FC236}">
                        <a16:creationId xmlns:a16="http://schemas.microsoft.com/office/drawing/2014/main" id="{2B04EF7F-FC3E-46CA-B9D6-B4FBF183C791}"/>
                      </a:ext>
                    </a:extLst>
                  </p:cNvPr>
                  <p:cNvGrpSpPr/>
                  <p:nvPr/>
                </p:nvGrpSpPr>
                <p:grpSpPr>
                  <a:xfrm>
                    <a:off x="7262221" y="3687573"/>
                    <a:ext cx="1676400" cy="1562100"/>
                    <a:chOff x="7200376" y="3173425"/>
                    <a:chExt cx="1676400" cy="1562100"/>
                  </a:xfrm>
                </p:grpSpPr>
                <p:pic>
                  <p:nvPicPr>
                    <p:cNvPr id="188" name="Graphic 187">
                      <a:extLst>
                        <a:ext uri="{FF2B5EF4-FFF2-40B4-BE49-F238E27FC236}">
                          <a16:creationId xmlns:a16="http://schemas.microsoft.com/office/drawing/2014/main" id="{2ACDFFE7-7115-4E9C-AE25-32CDB26D2F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189" name="Graphic 188">
                      <a:extLst>
                        <a:ext uri="{FF2B5EF4-FFF2-40B4-BE49-F238E27FC236}">
                          <a16:creationId xmlns:a16="http://schemas.microsoft.com/office/drawing/2014/main" id="{3F8059DC-83BA-400C-8C41-257D358C38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161" name="Group 160">
                    <a:extLst>
                      <a:ext uri="{FF2B5EF4-FFF2-40B4-BE49-F238E27FC236}">
                        <a16:creationId xmlns:a16="http://schemas.microsoft.com/office/drawing/2014/main" id="{51F43533-35B0-4D7E-ACB6-3B944A517A88}"/>
                      </a:ext>
                    </a:extLst>
                  </p:cNvPr>
                  <p:cNvGrpSpPr/>
                  <p:nvPr/>
                </p:nvGrpSpPr>
                <p:grpSpPr>
                  <a:xfrm>
                    <a:off x="6638995" y="4315258"/>
                    <a:ext cx="1549400" cy="1651000"/>
                    <a:chOff x="6629400" y="3751970"/>
                    <a:chExt cx="1549400" cy="1651000"/>
                  </a:xfrm>
                </p:grpSpPr>
                <p:pic>
                  <p:nvPicPr>
                    <p:cNvPr id="186" name="Graphic 185">
                      <a:extLst>
                        <a:ext uri="{FF2B5EF4-FFF2-40B4-BE49-F238E27FC236}">
                          <a16:creationId xmlns:a16="http://schemas.microsoft.com/office/drawing/2014/main" id="{DEE56CDB-F52C-497A-8F33-A66BF41812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187" name="Graphic 186">
                      <a:extLst>
                        <a:ext uri="{FF2B5EF4-FFF2-40B4-BE49-F238E27FC236}">
                          <a16:creationId xmlns:a16="http://schemas.microsoft.com/office/drawing/2014/main" id="{DF916CDB-CD2E-4E1A-A368-D1092036248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162" name="Group 161">
                    <a:extLst>
                      <a:ext uri="{FF2B5EF4-FFF2-40B4-BE49-F238E27FC236}">
                        <a16:creationId xmlns:a16="http://schemas.microsoft.com/office/drawing/2014/main" id="{C938AFC3-FC8D-438D-90E8-62B5CFE9D20C}"/>
                      </a:ext>
                    </a:extLst>
                  </p:cNvPr>
                  <p:cNvGrpSpPr/>
                  <p:nvPr/>
                </p:nvGrpSpPr>
                <p:grpSpPr>
                  <a:xfrm>
                    <a:off x="5621270" y="358353"/>
                    <a:ext cx="1371600" cy="1752600"/>
                    <a:chOff x="5603914" y="0"/>
                    <a:chExt cx="1371600" cy="1752600"/>
                  </a:xfrm>
                </p:grpSpPr>
                <p:pic>
                  <p:nvPicPr>
                    <p:cNvPr id="184" name="Graphic 183">
                      <a:extLst>
                        <a:ext uri="{FF2B5EF4-FFF2-40B4-BE49-F238E27FC236}">
                          <a16:creationId xmlns:a16="http://schemas.microsoft.com/office/drawing/2014/main" id="{94474D49-97E4-4084-8913-495778293FE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185" name="Graphic 184">
                      <a:extLst>
                        <a:ext uri="{FF2B5EF4-FFF2-40B4-BE49-F238E27FC236}">
                          <a16:creationId xmlns:a16="http://schemas.microsoft.com/office/drawing/2014/main" id="{8D4C65BF-F8C2-4AA3-A20A-D5FB7180007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163" name="Group 162">
                    <a:extLst>
                      <a:ext uri="{FF2B5EF4-FFF2-40B4-BE49-F238E27FC236}">
                        <a16:creationId xmlns:a16="http://schemas.microsoft.com/office/drawing/2014/main" id="{778971A7-85D1-4BA0-9D28-F0BBEC6F5843}"/>
                      </a:ext>
                    </a:extLst>
                  </p:cNvPr>
                  <p:cNvGrpSpPr/>
                  <p:nvPr/>
                </p:nvGrpSpPr>
                <p:grpSpPr>
                  <a:xfrm>
                    <a:off x="5621270" y="4610100"/>
                    <a:ext cx="1358900" cy="1752600"/>
                    <a:chOff x="5664200" y="4038374"/>
                    <a:chExt cx="1358900" cy="1752600"/>
                  </a:xfrm>
                </p:grpSpPr>
                <p:pic>
                  <p:nvPicPr>
                    <p:cNvPr id="182" name="Graphic 181">
                      <a:extLst>
                        <a:ext uri="{FF2B5EF4-FFF2-40B4-BE49-F238E27FC236}">
                          <a16:creationId xmlns:a16="http://schemas.microsoft.com/office/drawing/2014/main" id="{7FE3B124-21F6-46D4-ACA0-38902DE8A9C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183" name="Graphic 182">
                      <a:extLst>
                        <a:ext uri="{FF2B5EF4-FFF2-40B4-BE49-F238E27FC236}">
                          <a16:creationId xmlns:a16="http://schemas.microsoft.com/office/drawing/2014/main" id="{A9248100-D479-4025-92C1-AC53E772D76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164" name="Group 163">
                    <a:extLst>
                      <a:ext uri="{FF2B5EF4-FFF2-40B4-BE49-F238E27FC236}">
                        <a16:creationId xmlns:a16="http://schemas.microsoft.com/office/drawing/2014/main" id="{2903786B-9FCD-4796-9921-36AD0A6F727D}"/>
                      </a:ext>
                    </a:extLst>
                  </p:cNvPr>
                  <p:cNvGrpSpPr/>
                  <p:nvPr/>
                </p:nvGrpSpPr>
                <p:grpSpPr>
                  <a:xfrm>
                    <a:off x="4422414" y="4315258"/>
                    <a:ext cx="1524000" cy="1651000"/>
                    <a:chOff x="4508500" y="3741307"/>
                    <a:chExt cx="1524000" cy="1651000"/>
                  </a:xfrm>
                </p:grpSpPr>
                <p:pic>
                  <p:nvPicPr>
                    <p:cNvPr id="180" name="Graphic 179">
                      <a:extLst>
                        <a:ext uri="{FF2B5EF4-FFF2-40B4-BE49-F238E27FC236}">
                          <a16:creationId xmlns:a16="http://schemas.microsoft.com/office/drawing/2014/main" id="{56FD78CF-15AC-48A6-9BF0-317C4EA83CB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181" name="Graphic 180">
                      <a:extLst>
                        <a:ext uri="{FF2B5EF4-FFF2-40B4-BE49-F238E27FC236}">
                          <a16:creationId xmlns:a16="http://schemas.microsoft.com/office/drawing/2014/main" id="{1686BFAC-685E-4AF4-8DD0-39FB1DFF962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165" name="Group 164">
                    <a:extLst>
                      <a:ext uri="{FF2B5EF4-FFF2-40B4-BE49-F238E27FC236}">
                        <a16:creationId xmlns:a16="http://schemas.microsoft.com/office/drawing/2014/main" id="{1D409E5B-1045-4E66-A828-B68B9CCFB44B}"/>
                      </a:ext>
                    </a:extLst>
                  </p:cNvPr>
                  <p:cNvGrpSpPr/>
                  <p:nvPr/>
                </p:nvGrpSpPr>
                <p:grpSpPr>
                  <a:xfrm>
                    <a:off x="3691503" y="3719323"/>
                    <a:ext cx="1651000" cy="1498600"/>
                    <a:chOff x="3835924" y="3189602"/>
                    <a:chExt cx="1651000" cy="1498600"/>
                  </a:xfrm>
                </p:grpSpPr>
                <p:pic>
                  <p:nvPicPr>
                    <p:cNvPr id="178" name="Graphic 177">
                      <a:extLst>
                        <a:ext uri="{FF2B5EF4-FFF2-40B4-BE49-F238E27FC236}">
                          <a16:creationId xmlns:a16="http://schemas.microsoft.com/office/drawing/2014/main" id="{8D14D42E-CA99-49FD-AB10-A2EFF42F237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179" name="Graphic 178">
                      <a:extLst>
                        <a:ext uri="{FF2B5EF4-FFF2-40B4-BE49-F238E27FC236}">
                          <a16:creationId xmlns:a16="http://schemas.microsoft.com/office/drawing/2014/main" id="{F45CAEB0-D85F-4F05-B77E-8F7FAD71C71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166" name="Group 165">
                    <a:extLst>
                      <a:ext uri="{FF2B5EF4-FFF2-40B4-BE49-F238E27FC236}">
                        <a16:creationId xmlns:a16="http://schemas.microsoft.com/office/drawing/2014/main" id="{E9340727-729F-470D-B677-155CE421B556}"/>
                      </a:ext>
                    </a:extLst>
                  </p:cNvPr>
                  <p:cNvGrpSpPr/>
                  <p:nvPr/>
                </p:nvGrpSpPr>
                <p:grpSpPr>
                  <a:xfrm>
                    <a:off x="7592159" y="2680977"/>
                    <a:ext cx="1714500" cy="1371600"/>
                    <a:chOff x="7498826" y="2226832"/>
                    <a:chExt cx="1714500" cy="1371600"/>
                  </a:xfrm>
                </p:grpSpPr>
                <p:pic>
                  <p:nvPicPr>
                    <p:cNvPr id="176" name="Graphic 175">
                      <a:extLst>
                        <a:ext uri="{FF2B5EF4-FFF2-40B4-BE49-F238E27FC236}">
                          <a16:creationId xmlns:a16="http://schemas.microsoft.com/office/drawing/2014/main" id="{95394F3F-2701-4D80-B0E0-674A8BBA40A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177" name="Graphic 176">
                      <a:extLst>
                        <a:ext uri="{FF2B5EF4-FFF2-40B4-BE49-F238E27FC236}">
                          <a16:creationId xmlns:a16="http://schemas.microsoft.com/office/drawing/2014/main" id="{99061961-9EE1-435D-885C-FC2F5F2E07D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167" name="Group 166">
                    <a:extLst>
                      <a:ext uri="{FF2B5EF4-FFF2-40B4-BE49-F238E27FC236}">
                        <a16:creationId xmlns:a16="http://schemas.microsoft.com/office/drawing/2014/main" id="{88EB27F9-8C5E-4661-A399-DF70563025ED}"/>
                      </a:ext>
                    </a:extLst>
                  </p:cNvPr>
                  <p:cNvGrpSpPr/>
                  <p:nvPr/>
                </p:nvGrpSpPr>
                <p:grpSpPr>
                  <a:xfrm>
                    <a:off x="3312081" y="2689692"/>
                    <a:ext cx="1748119" cy="1371600"/>
                    <a:chOff x="3448050" y="2226832"/>
                    <a:chExt cx="1748119" cy="1371600"/>
                  </a:xfrm>
                </p:grpSpPr>
                <p:pic>
                  <p:nvPicPr>
                    <p:cNvPr id="174" name="Graphic 173">
                      <a:extLst>
                        <a:ext uri="{FF2B5EF4-FFF2-40B4-BE49-F238E27FC236}">
                          <a16:creationId xmlns:a16="http://schemas.microsoft.com/office/drawing/2014/main" id="{2CB02739-14CB-41C7-8580-68DBD9E2E0A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175" name="Graphic 174">
                      <a:extLst>
                        <a:ext uri="{FF2B5EF4-FFF2-40B4-BE49-F238E27FC236}">
                          <a16:creationId xmlns:a16="http://schemas.microsoft.com/office/drawing/2014/main" id="{80249D52-162A-4231-87F5-4FFD7DD3761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168" name="Group 167">
                    <a:extLst>
                      <a:ext uri="{FF2B5EF4-FFF2-40B4-BE49-F238E27FC236}">
                        <a16:creationId xmlns:a16="http://schemas.microsoft.com/office/drawing/2014/main" id="{81D4673D-A529-4B60-8609-3751F31CC7E2}"/>
                      </a:ext>
                    </a:extLst>
                  </p:cNvPr>
                  <p:cNvGrpSpPr/>
                  <p:nvPr/>
                </p:nvGrpSpPr>
                <p:grpSpPr>
                  <a:xfrm>
                    <a:off x="3691180" y="1498250"/>
                    <a:ext cx="1663700" cy="1485900"/>
                    <a:chOff x="3790950" y="1114425"/>
                    <a:chExt cx="1663700" cy="1485900"/>
                  </a:xfrm>
                </p:grpSpPr>
                <p:pic>
                  <p:nvPicPr>
                    <p:cNvPr id="172" name="Graphic 171">
                      <a:extLst>
                        <a:ext uri="{FF2B5EF4-FFF2-40B4-BE49-F238E27FC236}">
                          <a16:creationId xmlns:a16="http://schemas.microsoft.com/office/drawing/2014/main" id="{BC1D3D7E-6702-4488-8358-C6C2FCA1A7F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173" name="Graphic 172">
                      <a:extLst>
                        <a:ext uri="{FF2B5EF4-FFF2-40B4-BE49-F238E27FC236}">
                          <a16:creationId xmlns:a16="http://schemas.microsoft.com/office/drawing/2014/main" id="{E6A16FB4-B352-470B-88EB-A84AD7BF132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169" name="Group 168">
                    <a:extLst>
                      <a:ext uri="{FF2B5EF4-FFF2-40B4-BE49-F238E27FC236}">
                        <a16:creationId xmlns:a16="http://schemas.microsoft.com/office/drawing/2014/main" id="{9AE1C47B-3893-4340-93E5-824E899792EB}"/>
                      </a:ext>
                    </a:extLst>
                  </p:cNvPr>
                  <p:cNvGrpSpPr/>
                  <p:nvPr/>
                </p:nvGrpSpPr>
                <p:grpSpPr>
                  <a:xfrm>
                    <a:off x="4422414" y="740881"/>
                    <a:ext cx="1524000" cy="1676400"/>
                    <a:chOff x="4470400" y="381000"/>
                    <a:chExt cx="1524000" cy="1676400"/>
                  </a:xfrm>
                </p:grpSpPr>
                <p:pic>
                  <p:nvPicPr>
                    <p:cNvPr id="170" name="Graphic 169">
                      <a:extLst>
                        <a:ext uri="{FF2B5EF4-FFF2-40B4-BE49-F238E27FC236}">
                          <a16:creationId xmlns:a16="http://schemas.microsoft.com/office/drawing/2014/main" id="{70F46BE9-9DDD-426B-8646-92C84BE7259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171" name="Graphic 170">
                      <a:extLst>
                        <a:ext uri="{FF2B5EF4-FFF2-40B4-BE49-F238E27FC236}">
                          <a16:creationId xmlns:a16="http://schemas.microsoft.com/office/drawing/2014/main" id="{63F987CF-840B-4E8F-A4DE-B58CE7F4840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pic>
              <p:nvPicPr>
                <p:cNvPr id="157" name="Graphic 156">
                  <a:extLst>
                    <a:ext uri="{FF2B5EF4-FFF2-40B4-BE49-F238E27FC236}">
                      <a16:creationId xmlns:a16="http://schemas.microsoft.com/office/drawing/2014/main" id="{732BBED2-58D4-46B8-9E81-B2EE6AC5EE1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916171" y="3301463"/>
                  <a:ext cx="818564" cy="703495"/>
                </a:xfrm>
                <a:prstGeom prst="rect">
                  <a:avLst/>
                </a:prstGeom>
              </p:spPr>
            </p:pic>
          </p:grpSp>
          <p:grpSp>
            <p:nvGrpSpPr>
              <p:cNvPr id="142" name="Group 141">
                <a:extLst>
                  <a:ext uri="{FF2B5EF4-FFF2-40B4-BE49-F238E27FC236}">
                    <a16:creationId xmlns:a16="http://schemas.microsoft.com/office/drawing/2014/main" id="{EC67B477-EAEF-43B4-8402-C74D5B3ABDB8}"/>
                  </a:ext>
                </a:extLst>
              </p:cNvPr>
              <p:cNvGrpSpPr/>
              <p:nvPr/>
            </p:nvGrpSpPr>
            <p:grpSpPr>
              <a:xfrm>
                <a:off x="4021334" y="1584424"/>
                <a:ext cx="4007316" cy="3407898"/>
                <a:chOff x="4021334" y="1584424"/>
                <a:chExt cx="4007316" cy="3407898"/>
              </a:xfrm>
            </p:grpSpPr>
            <p:sp>
              <p:nvSpPr>
                <p:cNvPr id="143" name="TextBox 142">
                  <a:extLst>
                    <a:ext uri="{FF2B5EF4-FFF2-40B4-BE49-F238E27FC236}">
                      <a16:creationId xmlns:a16="http://schemas.microsoft.com/office/drawing/2014/main" id="{3A69ECC7-26B9-4994-8EFE-42A7494AE24F}"/>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0EABA2C9-074F-49A0-B498-B4469432ED43}"/>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7B8BEB7A-0807-4586-A9F9-18426558C011}"/>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146" name="TextBox 145">
                  <a:extLst>
                    <a:ext uri="{FF2B5EF4-FFF2-40B4-BE49-F238E27FC236}">
                      <a16:creationId xmlns:a16="http://schemas.microsoft.com/office/drawing/2014/main" id="{DBC8C41C-D516-4A0E-84A3-FB6CDC1B7DE4}"/>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147" name="TextBox 146">
                  <a:extLst>
                    <a:ext uri="{FF2B5EF4-FFF2-40B4-BE49-F238E27FC236}">
                      <a16:creationId xmlns:a16="http://schemas.microsoft.com/office/drawing/2014/main" id="{082FD445-28BE-4357-905C-8A6B05F094BE}"/>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148" name="TextBox 147">
                  <a:extLst>
                    <a:ext uri="{FF2B5EF4-FFF2-40B4-BE49-F238E27FC236}">
                      <a16:creationId xmlns:a16="http://schemas.microsoft.com/office/drawing/2014/main" id="{8D6320A6-5E2F-4FDC-B52E-9D41BF98117E}"/>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149" name="TextBox 148">
                  <a:extLst>
                    <a:ext uri="{FF2B5EF4-FFF2-40B4-BE49-F238E27FC236}">
                      <a16:creationId xmlns:a16="http://schemas.microsoft.com/office/drawing/2014/main" id="{6BDB57E1-326B-4C7B-9208-A0AC84C20167}"/>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150" name="TextBox 149">
                  <a:extLst>
                    <a:ext uri="{FF2B5EF4-FFF2-40B4-BE49-F238E27FC236}">
                      <a16:creationId xmlns:a16="http://schemas.microsoft.com/office/drawing/2014/main" id="{1CD0279E-F920-4B67-AA28-5AE1C84A6859}"/>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151" name="TextBox 150">
                  <a:extLst>
                    <a:ext uri="{FF2B5EF4-FFF2-40B4-BE49-F238E27FC236}">
                      <a16:creationId xmlns:a16="http://schemas.microsoft.com/office/drawing/2014/main" id="{C872F04D-9083-48D5-853D-F4BFB19FC67C}"/>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152" name="TextBox 151">
                  <a:extLst>
                    <a:ext uri="{FF2B5EF4-FFF2-40B4-BE49-F238E27FC236}">
                      <a16:creationId xmlns:a16="http://schemas.microsoft.com/office/drawing/2014/main" id="{D427AAC3-57F7-4DD8-87A9-96F3D80B25D2}"/>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153" name="TextBox 152">
                  <a:extLst>
                    <a:ext uri="{FF2B5EF4-FFF2-40B4-BE49-F238E27FC236}">
                      <a16:creationId xmlns:a16="http://schemas.microsoft.com/office/drawing/2014/main" id="{A0079030-9FE9-4664-AD6B-210DE0579951}"/>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154" name="TextBox 153">
                  <a:extLst>
                    <a:ext uri="{FF2B5EF4-FFF2-40B4-BE49-F238E27FC236}">
                      <a16:creationId xmlns:a16="http://schemas.microsoft.com/office/drawing/2014/main" id="{C5E29F13-C941-4F0B-87CD-6ED1A6C3B6D3}"/>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134" name="Graphic 133">
            <a:extLst>
              <a:ext uri="{FF2B5EF4-FFF2-40B4-BE49-F238E27FC236}">
                <a16:creationId xmlns:a16="http://schemas.microsoft.com/office/drawing/2014/main" id="{0BF1BC47-B12D-49D4-945E-72177FD16E2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674603" y="2638596"/>
            <a:ext cx="818564" cy="755880"/>
          </a:xfrm>
          <a:prstGeom prst="rect">
            <a:avLst/>
          </a:prstGeom>
        </p:spPr>
      </p:pic>
      <p:pic>
        <p:nvPicPr>
          <p:cNvPr id="135" name="Graphic 134">
            <a:extLst>
              <a:ext uri="{FF2B5EF4-FFF2-40B4-BE49-F238E27FC236}">
                <a16:creationId xmlns:a16="http://schemas.microsoft.com/office/drawing/2014/main" id="{37E5F17D-180D-492E-B6CE-F53EB0AA122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264655" y="3370356"/>
            <a:ext cx="811993" cy="697847"/>
          </a:xfrm>
          <a:prstGeom prst="rect">
            <a:avLst/>
          </a:prstGeom>
        </p:spPr>
      </p:pic>
      <p:sp>
        <p:nvSpPr>
          <p:cNvPr id="70" name="Title 2">
            <a:extLst>
              <a:ext uri="{FF2B5EF4-FFF2-40B4-BE49-F238E27FC236}">
                <a16:creationId xmlns:a16="http://schemas.microsoft.com/office/drawing/2014/main" id="{60716A65-C689-47BF-AC3E-3CF18EB2FDF6}"/>
              </a:ext>
            </a:extLst>
          </p:cNvPr>
          <p:cNvSpPr txBox="1">
            <a:spLocks/>
          </p:cNvSpPr>
          <p:nvPr/>
        </p:nvSpPr>
        <p:spPr>
          <a:xfrm>
            <a:off x="467682" y="391480"/>
            <a:ext cx="6216162"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600" dirty="0">
                <a:latin typeface="Arial"/>
              </a:rPr>
              <a:t>Collaboration strategies that increase access to quality care </a:t>
            </a:r>
          </a:p>
        </p:txBody>
      </p:sp>
    </p:spTree>
    <p:extLst>
      <p:ext uri="{BB962C8B-B14F-4D97-AF65-F5344CB8AC3E}">
        <p14:creationId xmlns:p14="http://schemas.microsoft.com/office/powerpoint/2010/main" val="1297024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27B327-81CD-4301-BC9E-119213EDE6C1}"/>
              </a:ext>
            </a:extLst>
          </p:cNvPr>
          <p:cNvSpPr>
            <a:spLocks noGrp="1"/>
          </p:cNvSpPr>
          <p:nvPr>
            <p:ph type="title"/>
          </p:nvPr>
        </p:nvSpPr>
        <p:spPr>
          <a:xfrm>
            <a:off x="385009" y="556801"/>
            <a:ext cx="6218406" cy="5535391"/>
          </a:xfrm>
        </p:spPr>
        <p:txBody>
          <a:bodyPr anchor="ctr">
            <a:noAutofit/>
          </a:bodyPr>
          <a:lstStyle/>
          <a:p>
            <a:pPr algn="l">
              <a:lnSpc>
                <a:spcPct val="100000"/>
              </a:lnSpc>
            </a:pPr>
            <a:r>
              <a:rPr lang="en-US" sz="3800" dirty="0">
                <a:latin typeface="Arial"/>
              </a:rPr>
              <a:t>Creating equity through collaboration means including diverse representation from across the community in developing plans that ensure community resources benefit all children.</a:t>
            </a:r>
            <a:endParaRPr lang="en-US" dirty="0">
              <a:latin typeface="Arial"/>
            </a:endParaRPr>
          </a:p>
        </p:txBody>
      </p:sp>
      <p:grpSp>
        <p:nvGrpSpPr>
          <p:cNvPr id="6" name="Group 5">
            <a:extLst>
              <a:ext uri="{FF2B5EF4-FFF2-40B4-BE49-F238E27FC236}">
                <a16:creationId xmlns:a16="http://schemas.microsoft.com/office/drawing/2014/main" id="{1D710242-AB1B-4EF4-9AEA-DB8D966B1242}"/>
              </a:ext>
            </a:extLst>
          </p:cNvPr>
          <p:cNvGrpSpPr/>
          <p:nvPr/>
        </p:nvGrpSpPr>
        <p:grpSpPr>
          <a:xfrm>
            <a:off x="6845970" y="398086"/>
            <a:ext cx="4961021" cy="6037797"/>
            <a:chOff x="7069524" y="-14979"/>
            <a:chExt cx="5122476" cy="6234295"/>
          </a:xfrm>
        </p:grpSpPr>
        <p:pic>
          <p:nvPicPr>
            <p:cNvPr id="7" name="Picture 6" descr="A person holding a baby&#10;&#10;Description automatically generated">
              <a:extLst>
                <a:ext uri="{FF2B5EF4-FFF2-40B4-BE49-F238E27FC236}">
                  <a16:creationId xmlns:a16="http://schemas.microsoft.com/office/drawing/2014/main" id="{D44F8BD4-E5CE-482C-B807-B68A9158938B}"/>
                </a:ext>
              </a:extLst>
            </p:cNvPr>
            <p:cNvPicPr>
              <a:picLocks noChangeAspect="1"/>
            </p:cNvPicPr>
            <p:nvPr/>
          </p:nvPicPr>
          <p:blipFill rotWithShape="1">
            <a:blip r:embed="rId3"/>
            <a:srcRect l="34317" t="43988" r="6383" b="6686"/>
            <a:stretch/>
          </p:blipFill>
          <p:spPr>
            <a:xfrm>
              <a:off x="7069524" y="-14979"/>
              <a:ext cx="2951078" cy="1634374"/>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6354CA49-9133-4549-B4C0-D45FB87EA5D0}"/>
                </a:ext>
              </a:extLst>
            </p:cNvPr>
            <p:cNvPicPr>
              <a:picLocks noChangeAspect="1"/>
            </p:cNvPicPr>
            <p:nvPr/>
          </p:nvPicPr>
          <p:blipFill rotWithShape="1">
            <a:blip r:embed="rId4"/>
            <a:srcRect l="10352" t="20957" r="10961" b="15789"/>
            <a:stretch/>
          </p:blipFill>
          <p:spPr>
            <a:xfrm>
              <a:off x="8644712" y="1775209"/>
              <a:ext cx="3547288" cy="1900346"/>
            </a:xfrm>
            <a:prstGeom prst="rect">
              <a:avLst/>
            </a:prstGeom>
          </p:spPr>
        </p:pic>
        <p:pic>
          <p:nvPicPr>
            <p:cNvPr id="9" name="Picture 8" descr="A child smiling for the camera&#10;&#10;Description automatically generated with low confidence">
              <a:extLst>
                <a:ext uri="{FF2B5EF4-FFF2-40B4-BE49-F238E27FC236}">
                  <a16:creationId xmlns:a16="http://schemas.microsoft.com/office/drawing/2014/main" id="{AC5EF76E-5C82-4D20-9D9B-6C4D2E51B419}"/>
                </a:ext>
              </a:extLst>
            </p:cNvPr>
            <p:cNvPicPr>
              <a:picLocks noChangeAspect="1"/>
            </p:cNvPicPr>
            <p:nvPr/>
          </p:nvPicPr>
          <p:blipFill rotWithShape="1">
            <a:blip r:embed="rId5"/>
            <a:srcRect l="21700" b="5244"/>
            <a:stretch/>
          </p:blipFill>
          <p:spPr>
            <a:xfrm>
              <a:off x="10184043" y="0"/>
              <a:ext cx="2007957" cy="1619395"/>
            </a:xfrm>
            <a:prstGeom prst="rect">
              <a:avLst/>
            </a:prstGeom>
          </p:spPr>
        </p:pic>
        <p:pic>
          <p:nvPicPr>
            <p:cNvPr id="10" name="Picture 9" descr="A picture containing person, indoor, wall, little&#10;&#10;Description automatically generated">
              <a:extLst>
                <a:ext uri="{FF2B5EF4-FFF2-40B4-BE49-F238E27FC236}">
                  <a16:creationId xmlns:a16="http://schemas.microsoft.com/office/drawing/2014/main" id="{1B5EB8C9-AE27-4A30-8E48-8B9A66AEA78F}"/>
                </a:ext>
              </a:extLst>
            </p:cNvPr>
            <p:cNvPicPr>
              <a:picLocks noChangeAspect="1"/>
            </p:cNvPicPr>
            <p:nvPr/>
          </p:nvPicPr>
          <p:blipFill rotWithShape="1">
            <a:blip r:embed="rId6"/>
            <a:srcRect l="28271" r="21327"/>
            <a:stretch/>
          </p:blipFill>
          <p:spPr>
            <a:xfrm>
              <a:off x="7069524" y="1775209"/>
              <a:ext cx="1435585" cy="1898825"/>
            </a:xfrm>
            <a:prstGeom prst="rect">
              <a:avLst/>
            </a:prstGeom>
          </p:spPr>
        </p:pic>
        <p:pic>
          <p:nvPicPr>
            <p:cNvPr id="11" name="Picture 10" descr="A picture containing outdoor, person, young&#10;&#10;Description automatically generated">
              <a:extLst>
                <a:ext uri="{FF2B5EF4-FFF2-40B4-BE49-F238E27FC236}">
                  <a16:creationId xmlns:a16="http://schemas.microsoft.com/office/drawing/2014/main" id="{73ED69EB-3CCC-4174-9DA5-F05A07B43267}"/>
                </a:ext>
              </a:extLst>
            </p:cNvPr>
            <p:cNvPicPr>
              <a:picLocks noChangeAspect="1"/>
            </p:cNvPicPr>
            <p:nvPr/>
          </p:nvPicPr>
          <p:blipFill rotWithShape="1">
            <a:blip r:embed="rId7"/>
            <a:srcRect l="217" t="26118" r="32539" b="26813"/>
            <a:stretch/>
          </p:blipFill>
          <p:spPr>
            <a:xfrm>
              <a:off x="7069524" y="3829848"/>
              <a:ext cx="5122476" cy="2389468"/>
            </a:xfrm>
            <a:prstGeom prst="rect">
              <a:avLst/>
            </a:prstGeom>
          </p:spPr>
        </p:pic>
      </p:grpSp>
    </p:spTree>
    <p:extLst>
      <p:ext uri="{BB962C8B-B14F-4D97-AF65-F5344CB8AC3E}">
        <p14:creationId xmlns:p14="http://schemas.microsoft.com/office/powerpoint/2010/main" val="47572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27B327-81CD-4301-BC9E-119213EDE6C1}"/>
              </a:ext>
            </a:extLst>
          </p:cNvPr>
          <p:cNvSpPr>
            <a:spLocks noGrp="1"/>
          </p:cNvSpPr>
          <p:nvPr>
            <p:ph type="title"/>
          </p:nvPr>
        </p:nvSpPr>
        <p:spPr>
          <a:xfrm>
            <a:off x="361922" y="770566"/>
            <a:ext cx="6325758" cy="2738192"/>
          </a:xfrm>
        </p:spPr>
        <p:txBody>
          <a:bodyPr anchor="ctr">
            <a:noAutofit/>
          </a:bodyPr>
          <a:lstStyle/>
          <a:p>
            <a:pPr algn="l">
              <a:lnSpc>
                <a:spcPct val="100000"/>
              </a:lnSpc>
            </a:pPr>
            <a:r>
              <a:rPr lang="en-US" sz="3200" dirty="0">
                <a:latin typeface="Arial"/>
              </a:rPr>
              <a:t>Creating equity through collaboration means including diverse representation from across the community in developing plans that ensure community resources benefit all children.</a:t>
            </a:r>
            <a:endParaRPr lang="en-US" sz="3600" dirty="0">
              <a:latin typeface="Arial"/>
            </a:endParaRPr>
          </a:p>
        </p:txBody>
      </p:sp>
      <p:grpSp>
        <p:nvGrpSpPr>
          <p:cNvPr id="6" name="Group 5">
            <a:extLst>
              <a:ext uri="{FF2B5EF4-FFF2-40B4-BE49-F238E27FC236}">
                <a16:creationId xmlns:a16="http://schemas.microsoft.com/office/drawing/2014/main" id="{1D710242-AB1B-4EF4-9AEA-DB8D966B1242}"/>
              </a:ext>
            </a:extLst>
          </p:cNvPr>
          <p:cNvGrpSpPr/>
          <p:nvPr/>
        </p:nvGrpSpPr>
        <p:grpSpPr>
          <a:xfrm>
            <a:off x="6845970" y="398086"/>
            <a:ext cx="4961021" cy="6037797"/>
            <a:chOff x="7069524" y="-14979"/>
            <a:chExt cx="5122476" cy="6234295"/>
          </a:xfrm>
        </p:grpSpPr>
        <p:pic>
          <p:nvPicPr>
            <p:cNvPr id="7" name="Picture 6" descr="A person holding a baby&#10;&#10;Description automatically generated">
              <a:extLst>
                <a:ext uri="{FF2B5EF4-FFF2-40B4-BE49-F238E27FC236}">
                  <a16:creationId xmlns:a16="http://schemas.microsoft.com/office/drawing/2014/main" id="{D44F8BD4-E5CE-482C-B807-B68A9158938B}"/>
                </a:ext>
              </a:extLst>
            </p:cNvPr>
            <p:cNvPicPr>
              <a:picLocks noChangeAspect="1"/>
            </p:cNvPicPr>
            <p:nvPr/>
          </p:nvPicPr>
          <p:blipFill rotWithShape="1">
            <a:blip r:embed="rId3"/>
            <a:srcRect l="34317" t="43988" r="6383" b="6686"/>
            <a:stretch/>
          </p:blipFill>
          <p:spPr>
            <a:xfrm>
              <a:off x="7069524" y="-14979"/>
              <a:ext cx="2951078" cy="1634374"/>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6354CA49-9133-4549-B4C0-D45FB87EA5D0}"/>
                </a:ext>
              </a:extLst>
            </p:cNvPr>
            <p:cNvPicPr>
              <a:picLocks noChangeAspect="1"/>
            </p:cNvPicPr>
            <p:nvPr/>
          </p:nvPicPr>
          <p:blipFill rotWithShape="1">
            <a:blip r:embed="rId4"/>
            <a:srcRect l="10352" t="20957" r="10961" b="15789"/>
            <a:stretch/>
          </p:blipFill>
          <p:spPr>
            <a:xfrm>
              <a:off x="8644712" y="1775209"/>
              <a:ext cx="3547288" cy="1900346"/>
            </a:xfrm>
            <a:prstGeom prst="rect">
              <a:avLst/>
            </a:prstGeom>
          </p:spPr>
        </p:pic>
        <p:pic>
          <p:nvPicPr>
            <p:cNvPr id="9" name="Picture 8" descr="A child smiling for the camera&#10;&#10;Description automatically generated with low confidence">
              <a:extLst>
                <a:ext uri="{FF2B5EF4-FFF2-40B4-BE49-F238E27FC236}">
                  <a16:creationId xmlns:a16="http://schemas.microsoft.com/office/drawing/2014/main" id="{AC5EF76E-5C82-4D20-9D9B-6C4D2E51B419}"/>
                </a:ext>
              </a:extLst>
            </p:cNvPr>
            <p:cNvPicPr>
              <a:picLocks noChangeAspect="1"/>
            </p:cNvPicPr>
            <p:nvPr/>
          </p:nvPicPr>
          <p:blipFill rotWithShape="1">
            <a:blip r:embed="rId5"/>
            <a:srcRect l="21700" b="5244"/>
            <a:stretch/>
          </p:blipFill>
          <p:spPr>
            <a:xfrm>
              <a:off x="10184043" y="0"/>
              <a:ext cx="2007957" cy="1619395"/>
            </a:xfrm>
            <a:prstGeom prst="rect">
              <a:avLst/>
            </a:prstGeom>
          </p:spPr>
        </p:pic>
        <p:pic>
          <p:nvPicPr>
            <p:cNvPr id="10" name="Picture 9" descr="A picture containing person, indoor, wall, little&#10;&#10;Description automatically generated">
              <a:extLst>
                <a:ext uri="{FF2B5EF4-FFF2-40B4-BE49-F238E27FC236}">
                  <a16:creationId xmlns:a16="http://schemas.microsoft.com/office/drawing/2014/main" id="{1B5EB8C9-AE27-4A30-8E48-8B9A66AEA78F}"/>
                </a:ext>
              </a:extLst>
            </p:cNvPr>
            <p:cNvPicPr>
              <a:picLocks noChangeAspect="1"/>
            </p:cNvPicPr>
            <p:nvPr/>
          </p:nvPicPr>
          <p:blipFill rotWithShape="1">
            <a:blip r:embed="rId6"/>
            <a:srcRect l="28271" r="21327"/>
            <a:stretch/>
          </p:blipFill>
          <p:spPr>
            <a:xfrm>
              <a:off x="7069524" y="1775209"/>
              <a:ext cx="1435585" cy="1898825"/>
            </a:xfrm>
            <a:prstGeom prst="rect">
              <a:avLst/>
            </a:prstGeom>
          </p:spPr>
        </p:pic>
        <p:pic>
          <p:nvPicPr>
            <p:cNvPr id="11" name="Picture 10" descr="A picture containing outdoor, person, young&#10;&#10;Description automatically generated">
              <a:extLst>
                <a:ext uri="{FF2B5EF4-FFF2-40B4-BE49-F238E27FC236}">
                  <a16:creationId xmlns:a16="http://schemas.microsoft.com/office/drawing/2014/main" id="{73ED69EB-3CCC-4174-9DA5-F05A07B43267}"/>
                </a:ext>
              </a:extLst>
            </p:cNvPr>
            <p:cNvPicPr>
              <a:picLocks noChangeAspect="1"/>
            </p:cNvPicPr>
            <p:nvPr/>
          </p:nvPicPr>
          <p:blipFill rotWithShape="1">
            <a:blip r:embed="rId7"/>
            <a:srcRect l="217" t="26118" r="32539" b="26813"/>
            <a:stretch/>
          </p:blipFill>
          <p:spPr>
            <a:xfrm>
              <a:off x="7069524" y="3829848"/>
              <a:ext cx="5122476" cy="2389468"/>
            </a:xfrm>
            <a:prstGeom prst="rect">
              <a:avLst/>
            </a:prstGeom>
          </p:spPr>
        </p:pic>
      </p:grpSp>
      <p:sp>
        <p:nvSpPr>
          <p:cNvPr id="12" name="TextBox 11">
            <a:extLst>
              <a:ext uri="{FF2B5EF4-FFF2-40B4-BE49-F238E27FC236}">
                <a16:creationId xmlns:a16="http://schemas.microsoft.com/office/drawing/2014/main" id="{7535F5AD-792E-476D-AAE7-8D4C26DA43B5}"/>
              </a:ext>
            </a:extLst>
          </p:cNvPr>
          <p:cNvSpPr txBox="1"/>
          <p:nvPr/>
        </p:nvSpPr>
        <p:spPr>
          <a:xfrm>
            <a:off x="385009" y="4309309"/>
            <a:ext cx="6305024" cy="1938992"/>
          </a:xfrm>
          <a:prstGeom prst="rect">
            <a:avLst/>
          </a:prstGeom>
          <a:noFill/>
        </p:spPr>
        <p:txBody>
          <a:bodyPr wrap="square">
            <a:spAutoFit/>
          </a:bodyPr>
          <a:lstStyle/>
          <a:p>
            <a:r>
              <a:rPr lang="en-US" sz="2400" u="sng" dirty="0">
                <a:solidFill>
                  <a:schemeClr val="bg1"/>
                </a:solidFill>
                <a:latin typeface="Arial" panose="020B0604020202020204" pitchFamily="34" charset="0"/>
                <a:cs typeface="Arial" panose="020B0604020202020204" pitchFamily="34" charset="0"/>
              </a:rPr>
              <a:t>Example Equity Principle</a:t>
            </a:r>
          </a:p>
          <a:p>
            <a:r>
              <a:rPr lang="en-US" sz="24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Ensure diverse representation in creating coordinated, community-based plans and in making decisions about using local resources. </a:t>
            </a:r>
            <a:endParaRPr lang="en-US" sz="2400"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863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A961-F832-F956-D1D2-AA1CA8B40871}"/>
              </a:ext>
            </a:extLst>
          </p:cNvPr>
          <p:cNvSpPr txBox="1"/>
          <p:nvPr/>
        </p:nvSpPr>
        <p:spPr>
          <a:xfrm>
            <a:off x="838200" y="1522652"/>
            <a:ext cx="4390623"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6096000" y="1584207"/>
            <a:ext cx="552615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0" name="TextBox 9">
            <a:extLst>
              <a:ext uri="{FF2B5EF4-FFF2-40B4-BE49-F238E27FC236}">
                <a16:creationId xmlns:a16="http://schemas.microsoft.com/office/drawing/2014/main" id="{3CCAC117-E359-A0B7-D03A-D8A2E6B7A63C}"/>
              </a:ext>
            </a:extLst>
          </p:cNvPr>
          <p:cNvSpPr txBox="1"/>
          <p:nvPr/>
        </p:nvSpPr>
        <p:spPr>
          <a:xfrm>
            <a:off x="838200" y="2505713"/>
            <a:ext cx="4743734" cy="2677656"/>
          </a:xfrm>
          <a:prstGeom prst="rect">
            <a:avLst/>
          </a:prstGeom>
          <a:noFill/>
        </p:spPr>
        <p:txBody>
          <a:bodyPr wrap="square" rtlCol="0">
            <a:spAutoFit/>
          </a:bodyPr>
          <a:lstStyle/>
          <a:p>
            <a:r>
              <a:rPr lang="en-US" sz="2800" dirty="0">
                <a:effectLst/>
                <a:latin typeface="Arial" panose="020B0604020202020204" pitchFamily="34" charset="0"/>
                <a:cs typeface="Arial" panose="020B0604020202020204" pitchFamily="34" charset="0"/>
              </a:rPr>
              <a:t>… that early child care providers and schoolteachers wanted </a:t>
            </a:r>
            <a:r>
              <a:rPr lang="en-US" sz="2800" dirty="0">
                <a:latin typeface="Arial" panose="020B0604020202020204" pitchFamily="34" charset="0"/>
                <a:cs typeface="Arial" panose="020B0604020202020204" pitchFamily="34" charset="0"/>
              </a:rPr>
              <a:t>to better </a:t>
            </a:r>
            <a:r>
              <a:rPr lang="en-US" sz="2800" dirty="0">
                <a:effectLst/>
                <a:latin typeface="Arial" panose="020B0604020202020204" pitchFamily="34" charset="0"/>
                <a:cs typeface="Arial" panose="020B0604020202020204" pitchFamily="34" charset="0"/>
              </a:rPr>
              <a:t>prepare children and classrooms for the transition to kindergarten.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417C395-38D3-9748-5F5E-48E271344502}"/>
              </a:ext>
            </a:extLst>
          </p:cNvPr>
          <p:cNvSpPr txBox="1"/>
          <p:nvPr/>
        </p:nvSpPr>
        <p:spPr>
          <a:xfrm>
            <a:off x="6220528" y="2495924"/>
            <a:ext cx="5526155" cy="3108543"/>
          </a:xfrm>
          <a:prstGeom prst="rect">
            <a:avLst/>
          </a:prstGeom>
          <a:noFill/>
        </p:spPr>
        <p:txBody>
          <a:bodyPr wrap="square" rtlCol="0">
            <a:spAutoFit/>
          </a:bodyPr>
          <a:lstStyle/>
          <a:p>
            <a:r>
              <a:rPr lang="en-US" sz="2800" dirty="0">
                <a:effectLst/>
                <a:latin typeface="Arial" panose="020B0604020202020204" pitchFamily="34" charset="0"/>
                <a:cs typeface="Arial" panose="020B0604020202020204" pitchFamily="34" charset="0"/>
              </a:rPr>
              <a:t>With Preschool Development Grant funds, the </a:t>
            </a:r>
            <a:r>
              <a:rPr lang="en-US" sz="2800" i="1" dirty="0">
                <a:effectLst/>
                <a:latin typeface="Arial" panose="020B0604020202020204" pitchFamily="34" charset="0"/>
                <a:cs typeface="Arial" panose="020B0604020202020204" pitchFamily="34" charset="0"/>
              </a:rPr>
              <a:t>Nebraska Transition to Kindergarten Toolkit and Resource Guide </a:t>
            </a:r>
            <a:r>
              <a:rPr lang="en-US" sz="2800" dirty="0">
                <a:effectLst/>
                <a:latin typeface="Arial" panose="020B0604020202020204" pitchFamily="34" charset="0"/>
                <a:cs typeface="Arial" panose="020B0604020202020204" pitchFamily="34" charset="0"/>
              </a:rPr>
              <a:t>was made available to early childhood providers, professionals, and schools statewide. </a:t>
            </a:r>
          </a:p>
        </p:txBody>
      </p:sp>
      <p:sp>
        <p:nvSpPr>
          <p:cNvPr id="8" name="TextBox 7">
            <a:extLst>
              <a:ext uri="{FF2B5EF4-FFF2-40B4-BE49-F238E27FC236}">
                <a16:creationId xmlns:a16="http://schemas.microsoft.com/office/drawing/2014/main" id="{6B8A5787-72F8-7B59-6E6A-EDCE5CA2F3C5}"/>
              </a:ext>
            </a:extLst>
          </p:cNvPr>
          <p:cNvSpPr txBox="1"/>
          <p:nvPr/>
        </p:nvSpPr>
        <p:spPr>
          <a:xfrm>
            <a:off x="6220528" y="5705490"/>
            <a:ext cx="5526155" cy="646331"/>
          </a:xfrm>
          <a:prstGeom prst="rect">
            <a:avLst/>
          </a:prstGeom>
          <a:noFill/>
        </p:spPr>
        <p:txBody>
          <a:bodyPr wrap="square">
            <a:spAutoFit/>
          </a:bodyPr>
          <a:lstStyle/>
          <a:p>
            <a:r>
              <a:rPr lang="en-US" sz="18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https://www.education.ne.gov/oec/nebraska-transition-to-kindergarten-toolkit-and-resource-guide/</a:t>
            </a:r>
            <a:endParaRPr lang="en-US"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3936962-CAA5-F0B9-6EF6-3670652B15C6}"/>
              </a:ext>
            </a:extLst>
          </p:cNvPr>
          <p:cNvSpPr txBox="1">
            <a:spLocks/>
          </p:cNvSpPr>
          <p:nvPr/>
        </p:nvSpPr>
        <p:spPr>
          <a:xfrm>
            <a:off x="0" y="1"/>
            <a:ext cx="12192000" cy="1325563"/>
          </a:xfrm>
          <a:prstGeom prst="rect">
            <a:avLst/>
          </a:prstGeom>
          <a:solidFill>
            <a:srgbClr val="3C7E9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200" i="1" dirty="0">
                <a:solidFill>
                  <a:schemeClr val="bg1"/>
                </a:solidFill>
                <a:latin typeface="Arial"/>
              </a:rPr>
              <a:t>Stakeholder Feedback that Got Results </a:t>
            </a:r>
          </a:p>
        </p:txBody>
      </p:sp>
    </p:spTree>
    <p:extLst>
      <p:ext uri="{BB962C8B-B14F-4D97-AF65-F5344CB8AC3E}">
        <p14:creationId xmlns:p14="http://schemas.microsoft.com/office/powerpoint/2010/main" val="290458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590668" y="1967918"/>
            <a:ext cx="5369890" cy="3164421"/>
          </a:xfrm>
        </p:spPr>
        <p:txBody>
          <a:bodyPr anchor="ctr">
            <a:normAutofit fontScale="90000"/>
          </a:bodyPr>
          <a:lstStyle/>
          <a:p>
            <a:r>
              <a:rPr lang="en-US" sz="6700" dirty="0">
                <a:solidFill>
                  <a:srgbClr val="9D192B"/>
                </a:solidFill>
                <a:latin typeface="Arial"/>
              </a:rPr>
              <a:t>Alignment</a:t>
            </a:r>
            <a:br>
              <a:rPr lang="en-US" dirty="0">
                <a:latin typeface="Arial"/>
              </a:rPr>
            </a:br>
            <a:r>
              <a:rPr lang="en-US" dirty="0">
                <a:solidFill>
                  <a:schemeClr val="tx1"/>
                </a:solidFill>
                <a:latin typeface="Arial"/>
              </a:rPr>
              <a:t>focuses on a shared vision for Nebraska’s early childhood system that will shape funding and policy decisions to ensure equitable access to quality early care and education. </a:t>
            </a:r>
            <a:br>
              <a:rPr lang="en-US" dirty="0">
                <a:latin typeface="Arial"/>
              </a:rPr>
            </a:br>
            <a:endParaRPr lang="en-US" dirty="0">
              <a:solidFill>
                <a:schemeClr val="tx1">
                  <a:lumMod val="50000"/>
                  <a:lumOff val="50000"/>
                </a:schemeClr>
              </a:solidFill>
              <a:latin typeface="Arial"/>
            </a:endParaRPr>
          </a:p>
        </p:txBody>
      </p:sp>
      <p:grpSp>
        <p:nvGrpSpPr>
          <p:cNvPr id="5" name="Group 4">
            <a:extLst>
              <a:ext uri="{FF2B5EF4-FFF2-40B4-BE49-F238E27FC236}">
                <a16:creationId xmlns:a16="http://schemas.microsoft.com/office/drawing/2014/main" id="{85505AB9-E9CA-2449-8BC7-374167578A42}"/>
              </a:ext>
            </a:extLst>
          </p:cNvPr>
          <p:cNvGrpSpPr/>
          <p:nvPr/>
        </p:nvGrpSpPr>
        <p:grpSpPr>
          <a:xfrm>
            <a:off x="6166886" y="408367"/>
            <a:ext cx="5684314" cy="5684314"/>
            <a:chOff x="3160246" y="456427"/>
            <a:chExt cx="5684314" cy="5684314"/>
          </a:xfrm>
        </p:grpSpPr>
        <p:sp>
          <p:nvSpPr>
            <p:cNvPr id="6" name="Oval 5">
              <a:extLst>
                <a:ext uri="{FF2B5EF4-FFF2-40B4-BE49-F238E27FC236}">
                  <a16:creationId xmlns:a16="http://schemas.microsoft.com/office/drawing/2014/main" id="{E140968C-5CF8-2949-A9BA-1780C463DC56}"/>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Box 6">
              <a:extLst>
                <a:ext uri="{FF2B5EF4-FFF2-40B4-BE49-F238E27FC236}">
                  <a16:creationId xmlns:a16="http://schemas.microsoft.com/office/drawing/2014/main" id="{D172A934-B85B-254D-B6D3-539690C6362E}"/>
                </a:ext>
              </a:extLst>
            </p:cNvPr>
            <p:cNvSpPr txBox="1"/>
            <p:nvPr/>
          </p:nvSpPr>
          <p:spPr>
            <a:xfrm rot="16393025">
              <a:off x="3302471" y="628536"/>
              <a:ext cx="5394960" cy="539496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STATE SYSTEMS</a:t>
              </a:r>
            </a:p>
          </p:txBody>
        </p:sp>
        <p:sp>
          <p:nvSpPr>
            <p:cNvPr id="8" name="Oval 7">
              <a:extLst>
                <a:ext uri="{FF2B5EF4-FFF2-40B4-BE49-F238E27FC236}">
                  <a16:creationId xmlns:a16="http://schemas.microsoft.com/office/drawing/2014/main" id="{FD73B068-CF9A-3A47-9B95-67B3676C7CD9}"/>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1A24FC48-EE44-DF4A-8601-1AC081515980}"/>
                </a:ext>
              </a:extLst>
            </p:cNvPr>
            <p:cNvSpPr txBox="1"/>
            <p:nvPr/>
          </p:nvSpPr>
          <p:spPr>
            <a:xfrm rot="16393025">
              <a:off x="3604040" y="935437"/>
              <a:ext cx="4754880" cy="4754880"/>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COMMUNITIES</a:t>
              </a:r>
            </a:p>
          </p:txBody>
        </p:sp>
        <p:sp>
          <p:nvSpPr>
            <p:cNvPr id="10" name="Oval 9">
              <a:extLst>
                <a:ext uri="{FF2B5EF4-FFF2-40B4-BE49-F238E27FC236}">
                  <a16:creationId xmlns:a16="http://schemas.microsoft.com/office/drawing/2014/main" id="{087E490F-D735-B941-8DFD-414DDA8CB570}"/>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8118C4DF-D1DD-3F47-A9A4-B7E373A8718A}"/>
                </a:ext>
              </a:extLst>
            </p:cNvPr>
            <p:cNvSpPr txBox="1"/>
            <p:nvPr/>
          </p:nvSpPr>
          <p:spPr>
            <a:xfrm rot="16375738">
              <a:off x="3625110" y="1242931"/>
              <a:ext cx="4754880" cy="4759268"/>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PROVIDERS</a:t>
              </a:r>
            </a:p>
          </p:txBody>
        </p:sp>
        <p:grpSp>
          <p:nvGrpSpPr>
            <p:cNvPr id="12" name="Group 11">
              <a:extLst>
                <a:ext uri="{FF2B5EF4-FFF2-40B4-BE49-F238E27FC236}">
                  <a16:creationId xmlns:a16="http://schemas.microsoft.com/office/drawing/2014/main" id="{B40194B2-E6A3-7944-932A-4044F231487F}"/>
                </a:ext>
              </a:extLst>
            </p:cNvPr>
            <p:cNvGrpSpPr/>
            <p:nvPr/>
          </p:nvGrpSpPr>
          <p:grpSpPr>
            <a:xfrm>
              <a:off x="3928454" y="1309708"/>
              <a:ext cx="4114290" cy="4120996"/>
              <a:chOff x="3928454" y="1282276"/>
              <a:chExt cx="4114290" cy="4120996"/>
            </a:xfrm>
          </p:grpSpPr>
          <p:grpSp>
            <p:nvGrpSpPr>
              <p:cNvPr id="13" name="Group 12">
                <a:extLst>
                  <a:ext uri="{FF2B5EF4-FFF2-40B4-BE49-F238E27FC236}">
                    <a16:creationId xmlns:a16="http://schemas.microsoft.com/office/drawing/2014/main" id="{D5F1EC12-0C6A-F146-A62D-2F665EF79456}"/>
                  </a:ext>
                </a:extLst>
              </p:cNvPr>
              <p:cNvGrpSpPr/>
              <p:nvPr/>
            </p:nvGrpSpPr>
            <p:grpSpPr>
              <a:xfrm>
                <a:off x="3928454" y="1282276"/>
                <a:ext cx="4114290" cy="4120996"/>
                <a:chOff x="3928454" y="1282276"/>
                <a:chExt cx="4114290" cy="4120996"/>
              </a:xfrm>
            </p:grpSpPr>
            <p:sp>
              <p:nvSpPr>
                <p:cNvPr id="27" name="Oval 26">
                  <a:extLst>
                    <a:ext uri="{FF2B5EF4-FFF2-40B4-BE49-F238E27FC236}">
                      <a16:creationId xmlns:a16="http://schemas.microsoft.com/office/drawing/2014/main" id="{02135165-35CA-F543-AADF-A1DA762545F5}"/>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28" name="Group 27">
                  <a:extLst>
                    <a:ext uri="{FF2B5EF4-FFF2-40B4-BE49-F238E27FC236}">
                      <a16:creationId xmlns:a16="http://schemas.microsoft.com/office/drawing/2014/main" id="{C9036DEC-74C6-AF42-B571-362AD360B829}"/>
                    </a:ext>
                  </a:extLst>
                </p:cNvPr>
                <p:cNvGrpSpPr/>
                <p:nvPr/>
              </p:nvGrpSpPr>
              <p:grpSpPr>
                <a:xfrm>
                  <a:off x="3928454" y="1282276"/>
                  <a:ext cx="4114290" cy="4120996"/>
                  <a:chOff x="3312081" y="358353"/>
                  <a:chExt cx="5994578" cy="6004347"/>
                </a:xfrm>
              </p:grpSpPr>
              <p:grpSp>
                <p:nvGrpSpPr>
                  <p:cNvPr id="30" name="Group 29">
                    <a:extLst>
                      <a:ext uri="{FF2B5EF4-FFF2-40B4-BE49-F238E27FC236}">
                        <a16:creationId xmlns:a16="http://schemas.microsoft.com/office/drawing/2014/main" id="{2485BFCF-5B1A-ED46-A9E3-56D5B5454B15}"/>
                      </a:ext>
                    </a:extLst>
                  </p:cNvPr>
                  <p:cNvGrpSpPr/>
                  <p:nvPr/>
                </p:nvGrpSpPr>
                <p:grpSpPr>
                  <a:xfrm>
                    <a:off x="6672221" y="710678"/>
                    <a:ext cx="1524000" cy="1663700"/>
                    <a:chOff x="6588087" y="365674"/>
                    <a:chExt cx="1524000" cy="1663700"/>
                  </a:xfrm>
                </p:grpSpPr>
                <p:pic>
                  <p:nvPicPr>
                    <p:cNvPr id="64" name="Graphic 63">
                      <a:extLst>
                        <a:ext uri="{FF2B5EF4-FFF2-40B4-BE49-F238E27FC236}">
                          <a16:creationId xmlns:a16="http://schemas.microsoft.com/office/drawing/2014/main" id="{E74FE563-6143-D241-8E96-41242C688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65" name="Graphic 64">
                      <a:extLst>
                        <a:ext uri="{FF2B5EF4-FFF2-40B4-BE49-F238E27FC236}">
                          <a16:creationId xmlns:a16="http://schemas.microsoft.com/office/drawing/2014/main" id="{087000F2-EE0A-7443-98E5-DA9EE8BFA4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31" name="Group 30">
                    <a:extLst>
                      <a:ext uri="{FF2B5EF4-FFF2-40B4-BE49-F238E27FC236}">
                        <a16:creationId xmlns:a16="http://schemas.microsoft.com/office/drawing/2014/main" id="{D94054AA-44D8-184A-A593-8B465FCC9A0D}"/>
                      </a:ext>
                    </a:extLst>
                  </p:cNvPr>
                  <p:cNvGrpSpPr/>
                  <p:nvPr/>
                </p:nvGrpSpPr>
                <p:grpSpPr>
                  <a:xfrm>
                    <a:off x="7228272" y="1463251"/>
                    <a:ext cx="1689100" cy="1562100"/>
                    <a:chOff x="7133066" y="1057778"/>
                    <a:chExt cx="1689100" cy="1562100"/>
                  </a:xfrm>
                </p:grpSpPr>
                <p:pic>
                  <p:nvPicPr>
                    <p:cNvPr id="62" name="Graphic 61">
                      <a:extLst>
                        <a:ext uri="{FF2B5EF4-FFF2-40B4-BE49-F238E27FC236}">
                          <a16:creationId xmlns:a16="http://schemas.microsoft.com/office/drawing/2014/main" id="{2B78CD98-F50A-1A48-8D56-3FF98E1E65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3" name="Graphic 62">
                      <a:extLst>
                        <a:ext uri="{FF2B5EF4-FFF2-40B4-BE49-F238E27FC236}">
                          <a16:creationId xmlns:a16="http://schemas.microsoft.com/office/drawing/2014/main" id="{602F071D-3325-F74D-8650-0F0E0E1895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0" y="1771479"/>
                      <a:ext cx="673100" cy="787401"/>
                    </a:xfrm>
                    <a:prstGeom prst="rect">
                      <a:avLst/>
                    </a:prstGeom>
                  </p:spPr>
                </p:pic>
              </p:grpSp>
              <p:grpSp>
                <p:nvGrpSpPr>
                  <p:cNvPr id="32" name="Group 31">
                    <a:extLst>
                      <a:ext uri="{FF2B5EF4-FFF2-40B4-BE49-F238E27FC236}">
                        <a16:creationId xmlns:a16="http://schemas.microsoft.com/office/drawing/2014/main" id="{6ECA634A-0D86-FC4D-A399-72A0F79DCB0F}"/>
                      </a:ext>
                    </a:extLst>
                  </p:cNvPr>
                  <p:cNvGrpSpPr/>
                  <p:nvPr/>
                </p:nvGrpSpPr>
                <p:grpSpPr>
                  <a:xfrm>
                    <a:off x="7262221" y="3687573"/>
                    <a:ext cx="1676400" cy="1562100"/>
                    <a:chOff x="7200376" y="3173425"/>
                    <a:chExt cx="1676400" cy="1562100"/>
                  </a:xfrm>
                </p:grpSpPr>
                <p:pic>
                  <p:nvPicPr>
                    <p:cNvPr id="60" name="Graphic 59">
                      <a:extLst>
                        <a:ext uri="{FF2B5EF4-FFF2-40B4-BE49-F238E27FC236}">
                          <a16:creationId xmlns:a16="http://schemas.microsoft.com/office/drawing/2014/main" id="{71AFB147-735F-3043-AC5E-D2BA29C1A7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61" name="Graphic 60">
                      <a:extLst>
                        <a:ext uri="{FF2B5EF4-FFF2-40B4-BE49-F238E27FC236}">
                          <a16:creationId xmlns:a16="http://schemas.microsoft.com/office/drawing/2014/main" id="{06196907-F9B1-1440-8EE6-DD311DBCFB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3" name="Group 32">
                    <a:extLst>
                      <a:ext uri="{FF2B5EF4-FFF2-40B4-BE49-F238E27FC236}">
                        <a16:creationId xmlns:a16="http://schemas.microsoft.com/office/drawing/2014/main" id="{3B4EFC69-4002-0B48-A0D8-3D8E1FA5A8F2}"/>
                      </a:ext>
                    </a:extLst>
                  </p:cNvPr>
                  <p:cNvGrpSpPr/>
                  <p:nvPr/>
                </p:nvGrpSpPr>
                <p:grpSpPr>
                  <a:xfrm>
                    <a:off x="6638995" y="4315258"/>
                    <a:ext cx="1549400" cy="1651000"/>
                    <a:chOff x="6629400" y="3751970"/>
                    <a:chExt cx="1549400" cy="1651000"/>
                  </a:xfrm>
                </p:grpSpPr>
                <p:pic>
                  <p:nvPicPr>
                    <p:cNvPr id="58" name="Graphic 57">
                      <a:extLst>
                        <a:ext uri="{FF2B5EF4-FFF2-40B4-BE49-F238E27FC236}">
                          <a16:creationId xmlns:a16="http://schemas.microsoft.com/office/drawing/2014/main" id="{7BDA189A-8A4D-4B48-A327-417D914DBD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59" name="Graphic 58">
                      <a:extLst>
                        <a:ext uri="{FF2B5EF4-FFF2-40B4-BE49-F238E27FC236}">
                          <a16:creationId xmlns:a16="http://schemas.microsoft.com/office/drawing/2014/main" id="{7F7C917C-6F16-0145-A4DC-B691E41375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34" name="Group 33">
                    <a:extLst>
                      <a:ext uri="{FF2B5EF4-FFF2-40B4-BE49-F238E27FC236}">
                        <a16:creationId xmlns:a16="http://schemas.microsoft.com/office/drawing/2014/main" id="{DC1AA4BD-3943-B84E-8629-E5CD2664EA36}"/>
                      </a:ext>
                    </a:extLst>
                  </p:cNvPr>
                  <p:cNvGrpSpPr/>
                  <p:nvPr/>
                </p:nvGrpSpPr>
                <p:grpSpPr>
                  <a:xfrm>
                    <a:off x="5621270" y="358353"/>
                    <a:ext cx="1371600" cy="1752600"/>
                    <a:chOff x="5603914" y="0"/>
                    <a:chExt cx="1371600" cy="1752600"/>
                  </a:xfrm>
                </p:grpSpPr>
                <p:pic>
                  <p:nvPicPr>
                    <p:cNvPr id="56" name="Graphic 55">
                      <a:extLst>
                        <a:ext uri="{FF2B5EF4-FFF2-40B4-BE49-F238E27FC236}">
                          <a16:creationId xmlns:a16="http://schemas.microsoft.com/office/drawing/2014/main" id="{42A8242E-3DD2-D141-9519-924ABB4F908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57" name="Graphic 56">
                      <a:extLst>
                        <a:ext uri="{FF2B5EF4-FFF2-40B4-BE49-F238E27FC236}">
                          <a16:creationId xmlns:a16="http://schemas.microsoft.com/office/drawing/2014/main" id="{D0735EF3-5C3B-1444-9D05-27A0A5808E4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35" name="Group 34">
                    <a:extLst>
                      <a:ext uri="{FF2B5EF4-FFF2-40B4-BE49-F238E27FC236}">
                        <a16:creationId xmlns:a16="http://schemas.microsoft.com/office/drawing/2014/main" id="{402C0DE6-148A-744C-B727-16A3C0D3D120}"/>
                      </a:ext>
                    </a:extLst>
                  </p:cNvPr>
                  <p:cNvGrpSpPr/>
                  <p:nvPr/>
                </p:nvGrpSpPr>
                <p:grpSpPr>
                  <a:xfrm>
                    <a:off x="5621270" y="4610100"/>
                    <a:ext cx="1358900" cy="1752600"/>
                    <a:chOff x="5664200" y="4038374"/>
                    <a:chExt cx="1358900" cy="1752600"/>
                  </a:xfrm>
                </p:grpSpPr>
                <p:pic>
                  <p:nvPicPr>
                    <p:cNvPr id="54" name="Graphic 53">
                      <a:extLst>
                        <a:ext uri="{FF2B5EF4-FFF2-40B4-BE49-F238E27FC236}">
                          <a16:creationId xmlns:a16="http://schemas.microsoft.com/office/drawing/2014/main" id="{EDF5FA03-4D1D-B84A-8300-A25A786EFE6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55" name="Graphic 54">
                      <a:extLst>
                        <a:ext uri="{FF2B5EF4-FFF2-40B4-BE49-F238E27FC236}">
                          <a16:creationId xmlns:a16="http://schemas.microsoft.com/office/drawing/2014/main" id="{7EE9D1A9-D753-EE4D-AEE5-8AF7FAF2049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36" name="Group 35">
                    <a:extLst>
                      <a:ext uri="{FF2B5EF4-FFF2-40B4-BE49-F238E27FC236}">
                        <a16:creationId xmlns:a16="http://schemas.microsoft.com/office/drawing/2014/main" id="{40093D3B-0A1C-E14A-B8A6-5D951BB07E24}"/>
                      </a:ext>
                    </a:extLst>
                  </p:cNvPr>
                  <p:cNvGrpSpPr/>
                  <p:nvPr/>
                </p:nvGrpSpPr>
                <p:grpSpPr>
                  <a:xfrm>
                    <a:off x="4422414" y="4315258"/>
                    <a:ext cx="1524000" cy="1651000"/>
                    <a:chOff x="4508500" y="3741307"/>
                    <a:chExt cx="1524000" cy="1651000"/>
                  </a:xfrm>
                </p:grpSpPr>
                <p:pic>
                  <p:nvPicPr>
                    <p:cNvPr id="52" name="Graphic 51">
                      <a:extLst>
                        <a:ext uri="{FF2B5EF4-FFF2-40B4-BE49-F238E27FC236}">
                          <a16:creationId xmlns:a16="http://schemas.microsoft.com/office/drawing/2014/main" id="{BACFB1B4-B189-9D44-815F-C613DB86886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3" name="Graphic 52">
                      <a:extLst>
                        <a:ext uri="{FF2B5EF4-FFF2-40B4-BE49-F238E27FC236}">
                          <a16:creationId xmlns:a16="http://schemas.microsoft.com/office/drawing/2014/main" id="{679B37D7-B954-934C-8A8A-2428674149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37" name="Group 36">
                    <a:extLst>
                      <a:ext uri="{FF2B5EF4-FFF2-40B4-BE49-F238E27FC236}">
                        <a16:creationId xmlns:a16="http://schemas.microsoft.com/office/drawing/2014/main" id="{A0D5CE9F-E850-0242-AF2D-82BA54415976}"/>
                      </a:ext>
                    </a:extLst>
                  </p:cNvPr>
                  <p:cNvGrpSpPr/>
                  <p:nvPr/>
                </p:nvGrpSpPr>
                <p:grpSpPr>
                  <a:xfrm>
                    <a:off x="3691503" y="3719323"/>
                    <a:ext cx="1651000" cy="1498600"/>
                    <a:chOff x="3835924" y="3189602"/>
                    <a:chExt cx="1651000" cy="1498600"/>
                  </a:xfrm>
                </p:grpSpPr>
                <p:pic>
                  <p:nvPicPr>
                    <p:cNvPr id="50" name="Graphic 49">
                      <a:extLst>
                        <a:ext uri="{FF2B5EF4-FFF2-40B4-BE49-F238E27FC236}">
                          <a16:creationId xmlns:a16="http://schemas.microsoft.com/office/drawing/2014/main" id="{9230822E-9BC4-7040-B031-D1D20C76C94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51" name="Graphic 50">
                      <a:extLst>
                        <a:ext uri="{FF2B5EF4-FFF2-40B4-BE49-F238E27FC236}">
                          <a16:creationId xmlns:a16="http://schemas.microsoft.com/office/drawing/2014/main" id="{5335C08A-8709-5B4B-8F55-B44E4BE87CC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38" name="Group 37">
                    <a:extLst>
                      <a:ext uri="{FF2B5EF4-FFF2-40B4-BE49-F238E27FC236}">
                        <a16:creationId xmlns:a16="http://schemas.microsoft.com/office/drawing/2014/main" id="{11F37A45-58E0-1941-BC56-AD0AE66A93C3}"/>
                      </a:ext>
                    </a:extLst>
                  </p:cNvPr>
                  <p:cNvGrpSpPr/>
                  <p:nvPr/>
                </p:nvGrpSpPr>
                <p:grpSpPr>
                  <a:xfrm>
                    <a:off x="7592159" y="2680977"/>
                    <a:ext cx="1714500" cy="1371600"/>
                    <a:chOff x="7498826" y="2226832"/>
                    <a:chExt cx="1714500" cy="1371600"/>
                  </a:xfrm>
                </p:grpSpPr>
                <p:pic>
                  <p:nvPicPr>
                    <p:cNvPr id="48" name="Graphic 47">
                      <a:extLst>
                        <a:ext uri="{FF2B5EF4-FFF2-40B4-BE49-F238E27FC236}">
                          <a16:creationId xmlns:a16="http://schemas.microsoft.com/office/drawing/2014/main" id="{8A818A60-67C9-DD4E-B9B7-F6C26F271C2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49" name="Graphic 48">
                      <a:extLst>
                        <a:ext uri="{FF2B5EF4-FFF2-40B4-BE49-F238E27FC236}">
                          <a16:creationId xmlns:a16="http://schemas.microsoft.com/office/drawing/2014/main" id="{025BF3E4-08B1-3845-97DB-785410F069D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39" name="Group 38">
                    <a:extLst>
                      <a:ext uri="{FF2B5EF4-FFF2-40B4-BE49-F238E27FC236}">
                        <a16:creationId xmlns:a16="http://schemas.microsoft.com/office/drawing/2014/main" id="{E8AC5890-1AFB-AF49-AEB5-4F81E066C7B1}"/>
                      </a:ext>
                    </a:extLst>
                  </p:cNvPr>
                  <p:cNvGrpSpPr/>
                  <p:nvPr/>
                </p:nvGrpSpPr>
                <p:grpSpPr>
                  <a:xfrm>
                    <a:off x="3312081" y="2689692"/>
                    <a:ext cx="1748119" cy="1371600"/>
                    <a:chOff x="3448050" y="2226832"/>
                    <a:chExt cx="1748119" cy="1371600"/>
                  </a:xfrm>
                </p:grpSpPr>
                <p:pic>
                  <p:nvPicPr>
                    <p:cNvPr id="46" name="Graphic 45">
                      <a:extLst>
                        <a:ext uri="{FF2B5EF4-FFF2-40B4-BE49-F238E27FC236}">
                          <a16:creationId xmlns:a16="http://schemas.microsoft.com/office/drawing/2014/main" id="{F99B2297-9FB6-E149-A71E-849557E4D84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47" name="Graphic 46">
                      <a:extLst>
                        <a:ext uri="{FF2B5EF4-FFF2-40B4-BE49-F238E27FC236}">
                          <a16:creationId xmlns:a16="http://schemas.microsoft.com/office/drawing/2014/main" id="{A7A7A8DA-9F1C-E940-AAC7-A1E3A5C781E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40" name="Group 39">
                    <a:extLst>
                      <a:ext uri="{FF2B5EF4-FFF2-40B4-BE49-F238E27FC236}">
                        <a16:creationId xmlns:a16="http://schemas.microsoft.com/office/drawing/2014/main" id="{BB16A384-105A-474C-A414-931960EC2D67}"/>
                      </a:ext>
                    </a:extLst>
                  </p:cNvPr>
                  <p:cNvGrpSpPr/>
                  <p:nvPr/>
                </p:nvGrpSpPr>
                <p:grpSpPr>
                  <a:xfrm>
                    <a:off x="3691180" y="1498250"/>
                    <a:ext cx="1663700" cy="1485900"/>
                    <a:chOff x="3790950" y="1114425"/>
                    <a:chExt cx="1663700" cy="1485900"/>
                  </a:xfrm>
                </p:grpSpPr>
                <p:pic>
                  <p:nvPicPr>
                    <p:cNvPr id="44" name="Graphic 43">
                      <a:extLst>
                        <a:ext uri="{FF2B5EF4-FFF2-40B4-BE49-F238E27FC236}">
                          <a16:creationId xmlns:a16="http://schemas.microsoft.com/office/drawing/2014/main" id="{EF5B74D8-6A19-3A49-A430-F0785B30FC02}"/>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45" name="Graphic 44">
                      <a:extLst>
                        <a:ext uri="{FF2B5EF4-FFF2-40B4-BE49-F238E27FC236}">
                          <a16:creationId xmlns:a16="http://schemas.microsoft.com/office/drawing/2014/main" id="{9ADE2002-FA8C-514E-9C51-9C2220BB2ED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41" name="Group 40">
                    <a:extLst>
                      <a:ext uri="{FF2B5EF4-FFF2-40B4-BE49-F238E27FC236}">
                        <a16:creationId xmlns:a16="http://schemas.microsoft.com/office/drawing/2014/main" id="{A16B7E63-5CF9-A645-ABB3-7DF848A28E70}"/>
                      </a:ext>
                    </a:extLst>
                  </p:cNvPr>
                  <p:cNvGrpSpPr/>
                  <p:nvPr/>
                </p:nvGrpSpPr>
                <p:grpSpPr>
                  <a:xfrm>
                    <a:off x="4422414" y="740881"/>
                    <a:ext cx="1524000" cy="1676400"/>
                    <a:chOff x="4470400" y="381000"/>
                    <a:chExt cx="1524000" cy="1676400"/>
                  </a:xfrm>
                </p:grpSpPr>
                <p:pic>
                  <p:nvPicPr>
                    <p:cNvPr id="42" name="Graphic 41">
                      <a:extLst>
                        <a:ext uri="{FF2B5EF4-FFF2-40B4-BE49-F238E27FC236}">
                          <a16:creationId xmlns:a16="http://schemas.microsoft.com/office/drawing/2014/main" id="{04B1D8B8-E066-3F4A-805C-D52F1BBC5398}"/>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3" name="Graphic 42">
                      <a:extLst>
                        <a:ext uri="{FF2B5EF4-FFF2-40B4-BE49-F238E27FC236}">
                          <a16:creationId xmlns:a16="http://schemas.microsoft.com/office/drawing/2014/main" id="{2E4C2FDB-F006-1C47-97DE-776995C59E6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pic>
              <p:nvPicPr>
                <p:cNvPr id="29" name="Graphic 28">
                  <a:extLst>
                    <a:ext uri="{FF2B5EF4-FFF2-40B4-BE49-F238E27FC236}">
                      <a16:creationId xmlns:a16="http://schemas.microsoft.com/office/drawing/2014/main" id="{880B0AAD-7AFC-1D43-9B4C-24F7C6A5DA9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916171" y="3301463"/>
                  <a:ext cx="818564" cy="703495"/>
                </a:xfrm>
                <a:prstGeom prst="rect">
                  <a:avLst/>
                </a:prstGeom>
              </p:spPr>
            </p:pic>
          </p:grpSp>
          <p:grpSp>
            <p:nvGrpSpPr>
              <p:cNvPr id="14" name="Group 13">
                <a:extLst>
                  <a:ext uri="{FF2B5EF4-FFF2-40B4-BE49-F238E27FC236}">
                    <a16:creationId xmlns:a16="http://schemas.microsoft.com/office/drawing/2014/main" id="{75556503-A15D-5349-BD21-994CB2F5588E}"/>
                  </a:ext>
                </a:extLst>
              </p:cNvPr>
              <p:cNvGrpSpPr/>
              <p:nvPr/>
            </p:nvGrpSpPr>
            <p:grpSpPr>
              <a:xfrm>
                <a:off x="4021334" y="1584424"/>
                <a:ext cx="4007316" cy="3407898"/>
                <a:chOff x="4021334" y="1584424"/>
                <a:chExt cx="4007316" cy="3407898"/>
              </a:xfrm>
            </p:grpSpPr>
            <p:sp>
              <p:nvSpPr>
                <p:cNvPr id="15" name="TextBox 14">
                  <a:extLst>
                    <a:ext uri="{FF2B5EF4-FFF2-40B4-BE49-F238E27FC236}">
                      <a16:creationId xmlns:a16="http://schemas.microsoft.com/office/drawing/2014/main" id="{288E44C4-5E6C-B143-B4D8-6C2CDC700EAE}"/>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CE9788C-2827-BA41-B864-E5B0F357B769}"/>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E449135-9920-6F4B-8F85-0CCE3307089D}"/>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18" name="TextBox 17">
                  <a:extLst>
                    <a:ext uri="{FF2B5EF4-FFF2-40B4-BE49-F238E27FC236}">
                      <a16:creationId xmlns:a16="http://schemas.microsoft.com/office/drawing/2014/main" id="{AE720C16-7355-AB40-86D7-3BB5766A750F}"/>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19" name="TextBox 18">
                  <a:extLst>
                    <a:ext uri="{FF2B5EF4-FFF2-40B4-BE49-F238E27FC236}">
                      <a16:creationId xmlns:a16="http://schemas.microsoft.com/office/drawing/2014/main" id="{88AEE66F-FD98-C943-8406-61896CB5F72D}"/>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20" name="TextBox 19">
                  <a:extLst>
                    <a:ext uri="{FF2B5EF4-FFF2-40B4-BE49-F238E27FC236}">
                      <a16:creationId xmlns:a16="http://schemas.microsoft.com/office/drawing/2014/main" id="{5DD3A6E6-907D-2540-AA13-962EAAABBADB}"/>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1" name="TextBox 20">
                  <a:extLst>
                    <a:ext uri="{FF2B5EF4-FFF2-40B4-BE49-F238E27FC236}">
                      <a16:creationId xmlns:a16="http://schemas.microsoft.com/office/drawing/2014/main" id="{6430529D-E790-D945-8ED3-5B4951A45995}"/>
                    </a:ext>
                  </a:extLst>
                </p:cNvPr>
                <p:cNvSpPr txBox="1"/>
                <p:nvPr/>
              </p:nvSpPr>
              <p:spPr>
                <a:xfrm>
                  <a:off x="4244180" y="401589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2" name="TextBox 21">
                  <a:extLst>
                    <a:ext uri="{FF2B5EF4-FFF2-40B4-BE49-F238E27FC236}">
                      <a16:creationId xmlns:a16="http://schemas.microsoft.com/office/drawing/2014/main" id="{5CB72C0F-DEA7-3746-BA13-0ABDC97AD6E1}"/>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23" name="TextBox 22">
                  <a:extLst>
                    <a:ext uri="{FF2B5EF4-FFF2-40B4-BE49-F238E27FC236}">
                      <a16:creationId xmlns:a16="http://schemas.microsoft.com/office/drawing/2014/main" id="{9EE078F2-03BE-E14A-B8E9-CE26F1B60FA2}"/>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24" name="TextBox 23">
                  <a:extLst>
                    <a:ext uri="{FF2B5EF4-FFF2-40B4-BE49-F238E27FC236}">
                      <a16:creationId xmlns:a16="http://schemas.microsoft.com/office/drawing/2014/main" id="{87D5F5EF-E895-B04A-A196-F9AD24A323EB}"/>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25" name="TextBox 24">
                  <a:extLst>
                    <a:ext uri="{FF2B5EF4-FFF2-40B4-BE49-F238E27FC236}">
                      <a16:creationId xmlns:a16="http://schemas.microsoft.com/office/drawing/2014/main" id="{54CBCC64-3AB5-AD41-96F7-CB55C8589F79}"/>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6" name="TextBox 25">
                  <a:extLst>
                    <a:ext uri="{FF2B5EF4-FFF2-40B4-BE49-F238E27FC236}">
                      <a16:creationId xmlns:a16="http://schemas.microsoft.com/office/drawing/2014/main" id="{037A18F2-100D-7142-BA95-2ECE73001A74}"/>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66" name="Graphic 65">
            <a:extLst>
              <a:ext uri="{FF2B5EF4-FFF2-40B4-BE49-F238E27FC236}">
                <a16:creationId xmlns:a16="http://schemas.microsoft.com/office/drawing/2014/main" id="{B7386DBA-B96C-4D5B-BD86-9FB95158DFE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586887" y="2460137"/>
            <a:ext cx="879519" cy="755880"/>
          </a:xfrm>
          <a:prstGeom prst="rect">
            <a:avLst/>
          </a:prstGeom>
        </p:spPr>
      </p:pic>
      <p:pic>
        <p:nvPicPr>
          <p:cNvPr id="67" name="Graphic 66">
            <a:extLst>
              <a:ext uri="{FF2B5EF4-FFF2-40B4-BE49-F238E27FC236}">
                <a16:creationId xmlns:a16="http://schemas.microsoft.com/office/drawing/2014/main" id="{A0FA6DE7-4EAF-4BC2-A0A6-878AFB7C03D9}"/>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116228" y="3191896"/>
            <a:ext cx="811993" cy="697847"/>
          </a:xfrm>
          <a:prstGeom prst="rect">
            <a:avLst/>
          </a:prstGeom>
        </p:spPr>
      </p:pic>
    </p:spTree>
    <p:extLst>
      <p:ext uri="{BB962C8B-B14F-4D97-AF65-F5344CB8AC3E}">
        <p14:creationId xmlns:p14="http://schemas.microsoft.com/office/powerpoint/2010/main" val="929161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402780-BAD8-47A5-8EF9-EACCD111C32D}"/>
              </a:ext>
            </a:extLst>
          </p:cNvPr>
          <p:cNvGrpSpPr/>
          <p:nvPr/>
        </p:nvGrpSpPr>
        <p:grpSpPr>
          <a:xfrm>
            <a:off x="6095331" y="429293"/>
            <a:ext cx="5775727" cy="5375068"/>
            <a:chOff x="5860160" y="365125"/>
            <a:chExt cx="5775727" cy="5375068"/>
          </a:xfrm>
        </p:grpSpPr>
        <p:grpSp>
          <p:nvGrpSpPr>
            <p:cNvPr id="2" name="Group 1">
              <a:extLst>
                <a:ext uri="{FF2B5EF4-FFF2-40B4-BE49-F238E27FC236}">
                  <a16:creationId xmlns:a16="http://schemas.microsoft.com/office/drawing/2014/main" id="{3693A26F-47D6-EB48-84F9-BC54063E400D}"/>
                </a:ext>
              </a:extLst>
            </p:cNvPr>
            <p:cNvGrpSpPr/>
            <p:nvPr/>
          </p:nvGrpSpPr>
          <p:grpSpPr>
            <a:xfrm>
              <a:off x="6278031" y="365125"/>
              <a:ext cx="5357856" cy="5357856"/>
              <a:chOff x="6408112" y="537800"/>
              <a:chExt cx="5357856" cy="5357856"/>
            </a:xfrm>
          </p:grpSpPr>
          <p:sp>
            <p:nvSpPr>
              <p:cNvPr id="12" name="Oval 11">
                <a:extLst>
                  <a:ext uri="{FF2B5EF4-FFF2-40B4-BE49-F238E27FC236}">
                    <a16:creationId xmlns:a16="http://schemas.microsoft.com/office/drawing/2014/main" id="{E8ADEFC3-E68F-3A43-9E71-1FDF201BEB1A}"/>
                  </a:ext>
                </a:extLst>
              </p:cNvPr>
              <p:cNvSpPr>
                <a:spLocks noChangeAspect="1"/>
              </p:cNvSpPr>
              <p:nvPr/>
            </p:nvSpPr>
            <p:spPr>
              <a:xfrm>
                <a:off x="6408112" y="537800"/>
                <a:ext cx="5357856" cy="5357856"/>
              </a:xfrm>
              <a:prstGeom prst="ellipse">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TextBox 12">
                <a:extLst>
                  <a:ext uri="{FF2B5EF4-FFF2-40B4-BE49-F238E27FC236}">
                    <a16:creationId xmlns:a16="http://schemas.microsoft.com/office/drawing/2014/main" id="{7CCD9BC6-619B-9D4B-8ECA-D975E31DBD23}"/>
                  </a:ext>
                </a:extLst>
              </p:cNvPr>
              <p:cNvSpPr txBox="1"/>
              <p:nvPr/>
            </p:nvSpPr>
            <p:spPr>
              <a:xfrm rot="16393025">
                <a:off x="6542169" y="700025"/>
                <a:ext cx="5085120" cy="5085120"/>
              </a:xfrm>
              <a:prstGeom prst="rect">
                <a:avLst/>
              </a:prstGeom>
              <a:noFill/>
            </p:spPr>
            <p:txBody>
              <a:bodyPr wrap="square" rtlCol="0">
                <a:prstTxWarp prst="textCircle">
                  <a:avLst/>
                </a:prstTxWarp>
                <a:spAutoFit/>
              </a:bodyPr>
              <a:lstStyle/>
              <a:p>
                <a:pPr algn="ctr"/>
                <a:r>
                  <a:rPr lang="en-US" sz="1400" b="1" spc="300">
                    <a:solidFill>
                      <a:schemeClr val="bg1"/>
                    </a:solidFill>
                    <a:latin typeface="Arial" panose="020B0604020202020204" pitchFamily="34" charset="0"/>
                    <a:cs typeface="Arial" panose="020B0604020202020204" pitchFamily="34" charset="0"/>
                  </a:rPr>
                  <a:t>STATE SYSTEMS</a:t>
                </a:r>
              </a:p>
            </p:txBody>
          </p:sp>
        </p:grpSp>
        <p:grpSp>
          <p:nvGrpSpPr>
            <p:cNvPr id="5" name="Group 4">
              <a:extLst>
                <a:ext uri="{FF2B5EF4-FFF2-40B4-BE49-F238E27FC236}">
                  <a16:creationId xmlns:a16="http://schemas.microsoft.com/office/drawing/2014/main" id="{C494E01D-FCC0-F843-8DC9-B1E8A044B4EF}"/>
                </a:ext>
              </a:extLst>
            </p:cNvPr>
            <p:cNvGrpSpPr/>
            <p:nvPr/>
          </p:nvGrpSpPr>
          <p:grpSpPr>
            <a:xfrm>
              <a:off x="5860160" y="725903"/>
              <a:ext cx="4830472" cy="4830472"/>
              <a:chOff x="6645922" y="827349"/>
              <a:chExt cx="4830472" cy="4830472"/>
            </a:xfrm>
          </p:grpSpPr>
          <p:sp>
            <p:nvSpPr>
              <p:cNvPr id="14" name="Oval 13">
                <a:extLst>
                  <a:ext uri="{FF2B5EF4-FFF2-40B4-BE49-F238E27FC236}">
                    <a16:creationId xmlns:a16="http://schemas.microsoft.com/office/drawing/2014/main" id="{1C899213-E1D9-9C42-A865-012CC7B146BB}"/>
                  </a:ext>
                </a:extLst>
              </p:cNvPr>
              <p:cNvSpPr>
                <a:spLocks noChangeAspect="1"/>
              </p:cNvSpPr>
              <p:nvPr/>
            </p:nvSpPr>
            <p:spPr>
              <a:xfrm>
                <a:off x="6645922" y="827349"/>
                <a:ext cx="4830472" cy="4830472"/>
              </a:xfrm>
              <a:prstGeom prst="ellipse">
                <a:avLst/>
              </a:prstGeom>
              <a:pattFill prst="dkUpDiag">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Box 14">
                <a:extLst>
                  <a:ext uri="{FF2B5EF4-FFF2-40B4-BE49-F238E27FC236}">
                    <a16:creationId xmlns:a16="http://schemas.microsoft.com/office/drawing/2014/main" id="{B57B972E-8F09-DA4E-AB47-AC1EF00DA3AA}"/>
                  </a:ext>
                </a:extLst>
              </p:cNvPr>
              <p:cNvSpPr txBox="1"/>
              <p:nvPr/>
            </p:nvSpPr>
            <p:spPr>
              <a:xfrm rot="15128980">
                <a:off x="6737782" y="1114921"/>
                <a:ext cx="4481801" cy="4481801"/>
              </a:xfrm>
              <a:prstGeom prst="rect">
                <a:avLst/>
              </a:prstGeom>
              <a:noFill/>
            </p:spPr>
            <p:txBody>
              <a:bodyPr wrap="square" rtlCol="0">
                <a:prstTxWarp prst="textCircle">
                  <a:avLst/>
                </a:prstTxWarp>
                <a:spAutoFit/>
              </a:bodyPr>
              <a:lstStyle/>
              <a:p>
                <a:pPr algn="ctr"/>
                <a:r>
                  <a:rPr lang="en-US" sz="1400" b="1" spc="300">
                    <a:solidFill>
                      <a:schemeClr val="bg1"/>
                    </a:solidFill>
                    <a:latin typeface="Arial" panose="020B0604020202020204" pitchFamily="34" charset="0"/>
                    <a:cs typeface="Arial" panose="020B0604020202020204" pitchFamily="34" charset="0"/>
                  </a:rPr>
                  <a:t>COMMUNITIES</a:t>
                </a:r>
                <a:endParaRPr lang="en-US" sz="1200" b="1" spc="300">
                  <a:solidFill>
                    <a:schemeClr val="bg1"/>
                  </a:solidFill>
                  <a:latin typeface="Arial" panose="020B0604020202020204" pitchFamily="34" charset="0"/>
                  <a:cs typeface="Arial" panose="020B0604020202020204" pitchFamily="34" charset="0"/>
                </a:endParaRPr>
              </a:p>
            </p:txBody>
          </p:sp>
        </p:grpSp>
        <p:sp>
          <p:nvSpPr>
            <p:cNvPr id="16" name="Oval 15">
              <a:extLst>
                <a:ext uri="{FF2B5EF4-FFF2-40B4-BE49-F238E27FC236}">
                  <a16:creationId xmlns:a16="http://schemas.microsoft.com/office/drawing/2014/main" id="{D376ABC7-60EC-1A41-B330-8B2C23678AC9}"/>
                </a:ext>
              </a:extLst>
            </p:cNvPr>
            <p:cNvSpPr>
              <a:spLocks noChangeAspect="1"/>
            </p:cNvSpPr>
            <p:nvPr/>
          </p:nvSpPr>
          <p:spPr>
            <a:xfrm>
              <a:off x="6500617" y="1067213"/>
              <a:ext cx="4258173" cy="4258173"/>
            </a:xfrm>
            <a:prstGeom prst="ellipse">
              <a:avLst/>
            </a:prstGeom>
            <a:pattFill prst="dk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 name="TextBox 17">
              <a:extLst>
                <a:ext uri="{FF2B5EF4-FFF2-40B4-BE49-F238E27FC236}">
                  <a16:creationId xmlns:a16="http://schemas.microsoft.com/office/drawing/2014/main" id="{6A6014D5-D215-6041-B71B-4F54F74A8B99}"/>
                </a:ext>
              </a:extLst>
            </p:cNvPr>
            <p:cNvSpPr txBox="1"/>
            <p:nvPr/>
          </p:nvSpPr>
          <p:spPr>
            <a:xfrm rot="16200000">
              <a:off x="6387051" y="1256324"/>
              <a:ext cx="4481801" cy="4485937"/>
            </a:xfrm>
            <a:prstGeom prst="rect">
              <a:avLst/>
            </a:prstGeom>
            <a:noFill/>
          </p:spPr>
          <p:txBody>
            <a:bodyPr wrap="square" rtlCol="0">
              <a:prstTxWarp prst="textCircle">
                <a:avLst/>
              </a:prstTxWarp>
              <a:spAutoFit/>
            </a:bodyPr>
            <a:lstStyle/>
            <a:p>
              <a:pPr algn="ctr"/>
              <a:r>
                <a:rPr lang="en-US" sz="1200" b="1" spc="300">
                  <a:solidFill>
                    <a:schemeClr val="bg1"/>
                  </a:solidFill>
                  <a:latin typeface="Arial" panose="020B0604020202020204" pitchFamily="34" charset="0"/>
                  <a:cs typeface="Arial" panose="020B0604020202020204" pitchFamily="34" charset="0"/>
                </a:rPr>
                <a:t>SERVICE </a:t>
              </a:r>
              <a:r>
                <a:rPr lang="en-US" sz="1400" b="1" spc="300">
                  <a:solidFill>
                    <a:schemeClr val="bg1"/>
                  </a:solidFill>
                  <a:latin typeface="Arial" panose="020B0604020202020204" pitchFamily="34" charset="0"/>
                  <a:cs typeface="Arial" panose="020B0604020202020204" pitchFamily="34" charset="0"/>
                </a:rPr>
                <a:t>PROVIDERS</a:t>
              </a:r>
              <a:endParaRPr lang="en-US" sz="1200" b="1" spc="30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4BE5CCFD-FB1B-2640-9FEA-F2BF2D601D5B}"/>
                </a:ext>
              </a:extLst>
            </p:cNvPr>
            <p:cNvGrpSpPr/>
            <p:nvPr/>
          </p:nvGrpSpPr>
          <p:grpSpPr>
            <a:xfrm>
              <a:off x="6699064" y="1308173"/>
              <a:ext cx="3878001" cy="3884321"/>
              <a:chOff x="3928453" y="1282276"/>
              <a:chExt cx="4114289" cy="4120996"/>
            </a:xfrm>
          </p:grpSpPr>
          <p:grpSp>
            <p:nvGrpSpPr>
              <p:cNvPr id="20" name="Group 19">
                <a:extLst>
                  <a:ext uri="{FF2B5EF4-FFF2-40B4-BE49-F238E27FC236}">
                    <a16:creationId xmlns:a16="http://schemas.microsoft.com/office/drawing/2014/main" id="{6551AB32-E12E-554A-A37A-23FBF5472C51}"/>
                  </a:ext>
                </a:extLst>
              </p:cNvPr>
              <p:cNvGrpSpPr/>
              <p:nvPr/>
            </p:nvGrpSpPr>
            <p:grpSpPr>
              <a:xfrm>
                <a:off x="3928453" y="1282276"/>
                <a:ext cx="4114289" cy="4120996"/>
                <a:chOff x="3928453" y="1282276"/>
                <a:chExt cx="4114289" cy="4120996"/>
              </a:xfrm>
            </p:grpSpPr>
            <p:sp>
              <p:nvSpPr>
                <p:cNvPr id="34" name="Oval 33">
                  <a:extLst>
                    <a:ext uri="{FF2B5EF4-FFF2-40B4-BE49-F238E27FC236}">
                      <a16:creationId xmlns:a16="http://schemas.microsoft.com/office/drawing/2014/main" id="{6A9C6CFF-AE67-3348-B32B-54BE00DF7DBB}"/>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5" name="Group 34">
                  <a:extLst>
                    <a:ext uri="{FF2B5EF4-FFF2-40B4-BE49-F238E27FC236}">
                      <a16:creationId xmlns:a16="http://schemas.microsoft.com/office/drawing/2014/main" id="{404986D3-7C75-D94E-959B-93D34622EC79}"/>
                    </a:ext>
                  </a:extLst>
                </p:cNvPr>
                <p:cNvGrpSpPr/>
                <p:nvPr/>
              </p:nvGrpSpPr>
              <p:grpSpPr>
                <a:xfrm>
                  <a:off x="3928453" y="1282276"/>
                  <a:ext cx="4114289" cy="4120996"/>
                  <a:chOff x="3312081" y="358353"/>
                  <a:chExt cx="5994578" cy="6004347"/>
                </a:xfrm>
              </p:grpSpPr>
              <p:grpSp>
                <p:nvGrpSpPr>
                  <p:cNvPr id="36" name="Group 35">
                    <a:extLst>
                      <a:ext uri="{FF2B5EF4-FFF2-40B4-BE49-F238E27FC236}">
                        <a16:creationId xmlns:a16="http://schemas.microsoft.com/office/drawing/2014/main" id="{9DE443E4-F41F-F843-9336-F0F20DF02C2C}"/>
                      </a:ext>
                    </a:extLst>
                  </p:cNvPr>
                  <p:cNvGrpSpPr/>
                  <p:nvPr/>
                </p:nvGrpSpPr>
                <p:grpSpPr>
                  <a:xfrm>
                    <a:off x="6672221" y="710678"/>
                    <a:ext cx="1524000" cy="1663700"/>
                    <a:chOff x="6588087" y="365674"/>
                    <a:chExt cx="1524000" cy="1663700"/>
                  </a:xfrm>
                </p:grpSpPr>
                <p:pic>
                  <p:nvPicPr>
                    <p:cNvPr id="70" name="Graphic 69">
                      <a:extLst>
                        <a:ext uri="{FF2B5EF4-FFF2-40B4-BE49-F238E27FC236}">
                          <a16:creationId xmlns:a16="http://schemas.microsoft.com/office/drawing/2014/main" id="{BD7646D0-2881-AF43-BD02-28EA306C5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8087" y="365674"/>
                      <a:ext cx="1524000" cy="1663700"/>
                    </a:xfrm>
                    <a:prstGeom prst="rect">
                      <a:avLst/>
                    </a:prstGeom>
                  </p:spPr>
                </p:pic>
                <p:pic>
                  <p:nvPicPr>
                    <p:cNvPr id="71" name="Graphic 70">
                      <a:extLst>
                        <a:ext uri="{FF2B5EF4-FFF2-40B4-BE49-F238E27FC236}">
                          <a16:creationId xmlns:a16="http://schemas.microsoft.com/office/drawing/2014/main" id="{0E20DCBE-41CC-A14B-82F0-C4476F9769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9912" y="1364890"/>
                      <a:ext cx="787400" cy="660400"/>
                    </a:xfrm>
                    <a:prstGeom prst="rect">
                      <a:avLst/>
                    </a:prstGeom>
                  </p:spPr>
                </p:pic>
              </p:grpSp>
              <p:grpSp>
                <p:nvGrpSpPr>
                  <p:cNvPr id="37" name="Group 36">
                    <a:extLst>
                      <a:ext uri="{FF2B5EF4-FFF2-40B4-BE49-F238E27FC236}">
                        <a16:creationId xmlns:a16="http://schemas.microsoft.com/office/drawing/2014/main" id="{D2CE1FD6-A67D-4D43-AC31-38FD81E99E76}"/>
                      </a:ext>
                    </a:extLst>
                  </p:cNvPr>
                  <p:cNvGrpSpPr/>
                  <p:nvPr/>
                </p:nvGrpSpPr>
                <p:grpSpPr>
                  <a:xfrm>
                    <a:off x="7228272" y="1463251"/>
                    <a:ext cx="1689100" cy="1562100"/>
                    <a:chOff x="7133066" y="1057778"/>
                    <a:chExt cx="1689100" cy="1562100"/>
                  </a:xfrm>
                </p:grpSpPr>
                <p:pic>
                  <p:nvPicPr>
                    <p:cNvPr id="68" name="Graphic 67">
                      <a:extLst>
                        <a:ext uri="{FF2B5EF4-FFF2-40B4-BE49-F238E27FC236}">
                          <a16:creationId xmlns:a16="http://schemas.microsoft.com/office/drawing/2014/main" id="{27F4CC4C-884F-CC4A-B289-4296EC621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3066" y="1057778"/>
                      <a:ext cx="1689100" cy="1562100"/>
                    </a:xfrm>
                    <a:prstGeom prst="rect">
                      <a:avLst/>
                    </a:prstGeom>
                  </p:spPr>
                </p:pic>
                <p:pic>
                  <p:nvPicPr>
                    <p:cNvPr id="69" name="Graphic 68">
                      <a:extLst>
                        <a:ext uri="{FF2B5EF4-FFF2-40B4-BE49-F238E27FC236}">
                          <a16:creationId xmlns:a16="http://schemas.microsoft.com/office/drawing/2014/main" id="{B27F946A-E392-554E-8F9C-3ED03FE83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51" y="1771479"/>
                      <a:ext cx="673100" cy="787400"/>
                    </a:xfrm>
                    <a:prstGeom prst="rect">
                      <a:avLst/>
                    </a:prstGeom>
                  </p:spPr>
                </p:pic>
              </p:grpSp>
              <p:grpSp>
                <p:nvGrpSpPr>
                  <p:cNvPr id="38" name="Group 37">
                    <a:extLst>
                      <a:ext uri="{FF2B5EF4-FFF2-40B4-BE49-F238E27FC236}">
                        <a16:creationId xmlns:a16="http://schemas.microsoft.com/office/drawing/2014/main" id="{D18D0E6D-529B-5946-AE54-F39ECEC38E5F}"/>
                      </a:ext>
                    </a:extLst>
                  </p:cNvPr>
                  <p:cNvGrpSpPr/>
                  <p:nvPr/>
                </p:nvGrpSpPr>
                <p:grpSpPr>
                  <a:xfrm>
                    <a:off x="7262221" y="3687573"/>
                    <a:ext cx="1676400" cy="1562100"/>
                    <a:chOff x="7200376" y="3173425"/>
                    <a:chExt cx="1676400" cy="1562100"/>
                  </a:xfrm>
                </p:grpSpPr>
                <p:pic>
                  <p:nvPicPr>
                    <p:cNvPr id="66" name="Graphic 65">
                      <a:extLst>
                        <a:ext uri="{FF2B5EF4-FFF2-40B4-BE49-F238E27FC236}">
                          <a16:creationId xmlns:a16="http://schemas.microsoft.com/office/drawing/2014/main" id="{C2F49908-AFD8-D341-93B1-8C208DC0CA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0376" y="3173425"/>
                      <a:ext cx="1676400" cy="1562100"/>
                    </a:xfrm>
                    <a:prstGeom prst="rect">
                      <a:avLst/>
                    </a:prstGeom>
                  </p:spPr>
                </p:pic>
                <p:pic>
                  <p:nvPicPr>
                    <p:cNvPr id="67" name="Graphic 66">
                      <a:extLst>
                        <a:ext uri="{FF2B5EF4-FFF2-40B4-BE49-F238E27FC236}">
                          <a16:creationId xmlns:a16="http://schemas.microsoft.com/office/drawing/2014/main" id="{FDDBB9AE-7A38-9F4C-9C33-B89BD6AABE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5252" y="3236830"/>
                      <a:ext cx="673100" cy="787400"/>
                    </a:xfrm>
                    <a:prstGeom prst="rect">
                      <a:avLst/>
                    </a:prstGeom>
                  </p:spPr>
                </p:pic>
              </p:grpSp>
              <p:grpSp>
                <p:nvGrpSpPr>
                  <p:cNvPr id="39" name="Group 38">
                    <a:extLst>
                      <a:ext uri="{FF2B5EF4-FFF2-40B4-BE49-F238E27FC236}">
                        <a16:creationId xmlns:a16="http://schemas.microsoft.com/office/drawing/2014/main" id="{D25B11C2-C06B-9F43-BC49-1EE08F0CF068}"/>
                      </a:ext>
                    </a:extLst>
                  </p:cNvPr>
                  <p:cNvGrpSpPr/>
                  <p:nvPr/>
                </p:nvGrpSpPr>
                <p:grpSpPr>
                  <a:xfrm>
                    <a:off x="6638995" y="4315258"/>
                    <a:ext cx="1549400" cy="1651000"/>
                    <a:chOff x="6629400" y="3751970"/>
                    <a:chExt cx="1549400" cy="1651000"/>
                  </a:xfrm>
                </p:grpSpPr>
                <p:pic>
                  <p:nvPicPr>
                    <p:cNvPr id="64" name="Graphic 63">
                      <a:extLst>
                        <a:ext uri="{FF2B5EF4-FFF2-40B4-BE49-F238E27FC236}">
                          <a16:creationId xmlns:a16="http://schemas.microsoft.com/office/drawing/2014/main" id="{9692E039-AF88-5644-9FC3-0FE05CB212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9400" y="3751970"/>
                      <a:ext cx="1549400" cy="1651000"/>
                    </a:xfrm>
                    <a:prstGeom prst="rect">
                      <a:avLst/>
                    </a:prstGeom>
                  </p:spPr>
                </p:pic>
                <p:pic>
                  <p:nvPicPr>
                    <p:cNvPr id="65" name="Graphic 64">
                      <a:extLst>
                        <a:ext uri="{FF2B5EF4-FFF2-40B4-BE49-F238E27FC236}">
                          <a16:creationId xmlns:a16="http://schemas.microsoft.com/office/drawing/2014/main" id="{C104DF98-F539-DC49-8E57-24B7A56BF6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8153" y="3771686"/>
                      <a:ext cx="787400" cy="673100"/>
                    </a:xfrm>
                    <a:prstGeom prst="rect">
                      <a:avLst/>
                    </a:prstGeom>
                  </p:spPr>
                </p:pic>
              </p:grpSp>
              <p:grpSp>
                <p:nvGrpSpPr>
                  <p:cNvPr id="40" name="Group 39">
                    <a:extLst>
                      <a:ext uri="{FF2B5EF4-FFF2-40B4-BE49-F238E27FC236}">
                        <a16:creationId xmlns:a16="http://schemas.microsoft.com/office/drawing/2014/main" id="{24B045BC-F89A-9C46-994F-3F071CC121CD}"/>
                      </a:ext>
                    </a:extLst>
                  </p:cNvPr>
                  <p:cNvGrpSpPr/>
                  <p:nvPr/>
                </p:nvGrpSpPr>
                <p:grpSpPr>
                  <a:xfrm>
                    <a:off x="5621270" y="358353"/>
                    <a:ext cx="1371600" cy="1752600"/>
                    <a:chOff x="5603914" y="0"/>
                    <a:chExt cx="1371600" cy="1752600"/>
                  </a:xfrm>
                </p:grpSpPr>
                <p:pic>
                  <p:nvPicPr>
                    <p:cNvPr id="62" name="Graphic 61">
                      <a:extLst>
                        <a:ext uri="{FF2B5EF4-FFF2-40B4-BE49-F238E27FC236}">
                          <a16:creationId xmlns:a16="http://schemas.microsoft.com/office/drawing/2014/main" id="{5766D886-F15E-9A47-A244-269452C5C91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03914" y="0"/>
                      <a:ext cx="1371600" cy="1752600"/>
                    </a:xfrm>
                    <a:prstGeom prst="rect">
                      <a:avLst/>
                    </a:prstGeom>
                  </p:spPr>
                </p:pic>
                <p:pic>
                  <p:nvPicPr>
                    <p:cNvPr id="63" name="Graphic 62">
                      <a:extLst>
                        <a:ext uri="{FF2B5EF4-FFF2-40B4-BE49-F238E27FC236}">
                          <a16:creationId xmlns:a16="http://schemas.microsoft.com/office/drawing/2014/main" id="{9435532E-0F12-1F41-B10E-E606F3739F2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76441" y="1289050"/>
                      <a:ext cx="800100" cy="419100"/>
                    </a:xfrm>
                    <a:prstGeom prst="rect">
                      <a:avLst/>
                    </a:prstGeom>
                  </p:spPr>
                </p:pic>
              </p:grpSp>
              <p:grpSp>
                <p:nvGrpSpPr>
                  <p:cNvPr id="41" name="Group 40">
                    <a:extLst>
                      <a:ext uri="{FF2B5EF4-FFF2-40B4-BE49-F238E27FC236}">
                        <a16:creationId xmlns:a16="http://schemas.microsoft.com/office/drawing/2014/main" id="{F9BF809E-2B0C-F644-A9D1-E9E9689D8BFD}"/>
                      </a:ext>
                    </a:extLst>
                  </p:cNvPr>
                  <p:cNvGrpSpPr/>
                  <p:nvPr/>
                </p:nvGrpSpPr>
                <p:grpSpPr>
                  <a:xfrm>
                    <a:off x="5621270" y="4610100"/>
                    <a:ext cx="1358900" cy="1752600"/>
                    <a:chOff x="5664200" y="4038374"/>
                    <a:chExt cx="1358900" cy="1752600"/>
                  </a:xfrm>
                </p:grpSpPr>
                <p:pic>
                  <p:nvPicPr>
                    <p:cNvPr id="60" name="Graphic 59">
                      <a:extLst>
                        <a:ext uri="{FF2B5EF4-FFF2-40B4-BE49-F238E27FC236}">
                          <a16:creationId xmlns:a16="http://schemas.microsoft.com/office/drawing/2014/main" id="{F6F2FFDE-997E-6642-8BC4-0101833903E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664200" y="4038374"/>
                      <a:ext cx="1358900" cy="1752600"/>
                    </a:xfrm>
                    <a:prstGeom prst="rect">
                      <a:avLst/>
                    </a:prstGeom>
                  </p:spPr>
                </p:pic>
                <p:pic>
                  <p:nvPicPr>
                    <p:cNvPr id="61" name="Graphic 60">
                      <a:extLst>
                        <a:ext uri="{FF2B5EF4-FFF2-40B4-BE49-F238E27FC236}">
                          <a16:creationId xmlns:a16="http://schemas.microsoft.com/office/drawing/2014/main" id="{E031FB29-8AD1-9241-B30B-A43FAB92A50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46251" y="4071770"/>
                      <a:ext cx="800100" cy="419100"/>
                    </a:xfrm>
                    <a:prstGeom prst="rect">
                      <a:avLst/>
                    </a:prstGeom>
                  </p:spPr>
                </p:pic>
              </p:grpSp>
              <p:grpSp>
                <p:nvGrpSpPr>
                  <p:cNvPr id="42" name="Group 41">
                    <a:extLst>
                      <a:ext uri="{FF2B5EF4-FFF2-40B4-BE49-F238E27FC236}">
                        <a16:creationId xmlns:a16="http://schemas.microsoft.com/office/drawing/2014/main" id="{F3DA2B5B-0C69-E743-87D4-0FD674A1545C}"/>
                      </a:ext>
                    </a:extLst>
                  </p:cNvPr>
                  <p:cNvGrpSpPr/>
                  <p:nvPr/>
                </p:nvGrpSpPr>
                <p:grpSpPr>
                  <a:xfrm>
                    <a:off x="4422414" y="4315258"/>
                    <a:ext cx="1524000" cy="1651000"/>
                    <a:chOff x="4508500" y="3741307"/>
                    <a:chExt cx="1524000" cy="1651000"/>
                  </a:xfrm>
                </p:grpSpPr>
                <p:pic>
                  <p:nvPicPr>
                    <p:cNvPr id="58" name="Graphic 57">
                      <a:extLst>
                        <a:ext uri="{FF2B5EF4-FFF2-40B4-BE49-F238E27FC236}">
                          <a16:creationId xmlns:a16="http://schemas.microsoft.com/office/drawing/2014/main" id="{5C8E5F8D-FD34-DC4C-9064-C93FFA37656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08500" y="3741307"/>
                      <a:ext cx="1524000" cy="1651000"/>
                    </a:xfrm>
                    <a:prstGeom prst="rect">
                      <a:avLst/>
                    </a:prstGeom>
                  </p:spPr>
                </p:pic>
                <p:pic>
                  <p:nvPicPr>
                    <p:cNvPr id="59" name="Graphic 58">
                      <a:extLst>
                        <a:ext uri="{FF2B5EF4-FFF2-40B4-BE49-F238E27FC236}">
                          <a16:creationId xmlns:a16="http://schemas.microsoft.com/office/drawing/2014/main" id="{474474EB-090F-5C4B-A57C-204B402F89B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13874" y="3770779"/>
                      <a:ext cx="800100" cy="673100"/>
                    </a:xfrm>
                    <a:prstGeom prst="rect">
                      <a:avLst/>
                    </a:prstGeom>
                  </p:spPr>
                </p:pic>
              </p:grpSp>
              <p:grpSp>
                <p:nvGrpSpPr>
                  <p:cNvPr id="43" name="Group 42">
                    <a:extLst>
                      <a:ext uri="{FF2B5EF4-FFF2-40B4-BE49-F238E27FC236}">
                        <a16:creationId xmlns:a16="http://schemas.microsoft.com/office/drawing/2014/main" id="{E3A2AC2D-CAFF-1740-B734-2BC5EE23C8DE}"/>
                      </a:ext>
                    </a:extLst>
                  </p:cNvPr>
                  <p:cNvGrpSpPr/>
                  <p:nvPr/>
                </p:nvGrpSpPr>
                <p:grpSpPr>
                  <a:xfrm>
                    <a:off x="3691503" y="3719323"/>
                    <a:ext cx="1651000" cy="1498600"/>
                    <a:chOff x="3835924" y="3189602"/>
                    <a:chExt cx="1651000" cy="1498600"/>
                  </a:xfrm>
                </p:grpSpPr>
                <p:pic>
                  <p:nvPicPr>
                    <p:cNvPr id="56" name="Graphic 55">
                      <a:extLst>
                        <a:ext uri="{FF2B5EF4-FFF2-40B4-BE49-F238E27FC236}">
                          <a16:creationId xmlns:a16="http://schemas.microsoft.com/office/drawing/2014/main" id="{3F44DB8C-B384-EB4F-836F-F928DDE767B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835924" y="3189602"/>
                      <a:ext cx="1651000" cy="1498600"/>
                    </a:xfrm>
                    <a:prstGeom prst="rect">
                      <a:avLst/>
                    </a:prstGeom>
                  </p:spPr>
                </p:pic>
                <p:pic>
                  <p:nvPicPr>
                    <p:cNvPr id="57" name="Graphic 56">
                      <a:extLst>
                        <a:ext uri="{FF2B5EF4-FFF2-40B4-BE49-F238E27FC236}">
                          <a16:creationId xmlns:a16="http://schemas.microsoft.com/office/drawing/2014/main" id="{1AB77258-E443-BC48-ABDB-1CF4E953E42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93055" y="3225537"/>
                      <a:ext cx="673100" cy="774700"/>
                    </a:xfrm>
                    <a:prstGeom prst="rect">
                      <a:avLst/>
                    </a:prstGeom>
                  </p:spPr>
                </p:pic>
              </p:grpSp>
              <p:grpSp>
                <p:nvGrpSpPr>
                  <p:cNvPr id="44" name="Group 43">
                    <a:extLst>
                      <a:ext uri="{FF2B5EF4-FFF2-40B4-BE49-F238E27FC236}">
                        <a16:creationId xmlns:a16="http://schemas.microsoft.com/office/drawing/2014/main" id="{B0E5B178-4E75-DA4C-B050-ECEFC276660C}"/>
                      </a:ext>
                    </a:extLst>
                  </p:cNvPr>
                  <p:cNvGrpSpPr/>
                  <p:nvPr/>
                </p:nvGrpSpPr>
                <p:grpSpPr>
                  <a:xfrm>
                    <a:off x="7592159" y="2680977"/>
                    <a:ext cx="1714500" cy="1371600"/>
                    <a:chOff x="7498826" y="2226832"/>
                    <a:chExt cx="1714500" cy="1371600"/>
                  </a:xfrm>
                </p:grpSpPr>
                <p:pic>
                  <p:nvPicPr>
                    <p:cNvPr id="54" name="Graphic 53">
                      <a:extLst>
                        <a:ext uri="{FF2B5EF4-FFF2-40B4-BE49-F238E27FC236}">
                          <a16:creationId xmlns:a16="http://schemas.microsoft.com/office/drawing/2014/main" id="{7D999ED0-8B9F-E846-81D5-60A4BD84F0F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98826" y="2226832"/>
                      <a:ext cx="1714500" cy="1371600"/>
                    </a:xfrm>
                    <a:prstGeom prst="rect">
                      <a:avLst/>
                    </a:prstGeom>
                  </p:spPr>
                </p:pic>
                <p:pic>
                  <p:nvPicPr>
                    <p:cNvPr id="55" name="Graphic 54">
                      <a:extLst>
                        <a:ext uri="{FF2B5EF4-FFF2-40B4-BE49-F238E27FC236}">
                          <a16:creationId xmlns:a16="http://schemas.microsoft.com/office/drawing/2014/main" id="{5DB3BEAC-7254-294A-9AF5-641D8684174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517876" y="2499882"/>
                      <a:ext cx="419100" cy="800100"/>
                    </a:xfrm>
                    <a:prstGeom prst="rect">
                      <a:avLst/>
                    </a:prstGeom>
                  </p:spPr>
                </p:pic>
              </p:grpSp>
              <p:grpSp>
                <p:nvGrpSpPr>
                  <p:cNvPr id="45" name="Group 44">
                    <a:extLst>
                      <a:ext uri="{FF2B5EF4-FFF2-40B4-BE49-F238E27FC236}">
                        <a16:creationId xmlns:a16="http://schemas.microsoft.com/office/drawing/2014/main" id="{6B935716-5F0D-F242-B6CF-A15E92E0A362}"/>
                      </a:ext>
                    </a:extLst>
                  </p:cNvPr>
                  <p:cNvGrpSpPr/>
                  <p:nvPr/>
                </p:nvGrpSpPr>
                <p:grpSpPr>
                  <a:xfrm>
                    <a:off x="3312081" y="2689692"/>
                    <a:ext cx="1748119" cy="1371600"/>
                    <a:chOff x="3448050" y="2226832"/>
                    <a:chExt cx="1748119" cy="1371600"/>
                  </a:xfrm>
                </p:grpSpPr>
                <p:pic>
                  <p:nvPicPr>
                    <p:cNvPr id="52" name="Graphic 51">
                      <a:extLst>
                        <a:ext uri="{FF2B5EF4-FFF2-40B4-BE49-F238E27FC236}">
                          <a16:creationId xmlns:a16="http://schemas.microsoft.com/office/drawing/2014/main" id="{4C20C1CA-F3B8-F443-89D1-A7CFF61CF65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448050" y="2226832"/>
                      <a:ext cx="1727200" cy="1371600"/>
                    </a:xfrm>
                    <a:prstGeom prst="rect">
                      <a:avLst/>
                    </a:prstGeom>
                  </p:spPr>
                </p:pic>
                <p:pic>
                  <p:nvPicPr>
                    <p:cNvPr id="53" name="Graphic 52">
                      <a:extLst>
                        <a:ext uri="{FF2B5EF4-FFF2-40B4-BE49-F238E27FC236}">
                          <a16:creationId xmlns:a16="http://schemas.microsoft.com/office/drawing/2014/main" id="{0E398E81-A659-5047-B6E3-6737E33708E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624669" y="2444304"/>
                      <a:ext cx="571500" cy="838200"/>
                    </a:xfrm>
                    <a:prstGeom prst="rect">
                      <a:avLst/>
                    </a:prstGeom>
                  </p:spPr>
                </p:pic>
              </p:grpSp>
              <p:grpSp>
                <p:nvGrpSpPr>
                  <p:cNvPr id="46" name="Group 45">
                    <a:extLst>
                      <a:ext uri="{FF2B5EF4-FFF2-40B4-BE49-F238E27FC236}">
                        <a16:creationId xmlns:a16="http://schemas.microsoft.com/office/drawing/2014/main" id="{D40E86F6-7C4D-1149-9617-9FDFCB8C3324}"/>
                      </a:ext>
                    </a:extLst>
                  </p:cNvPr>
                  <p:cNvGrpSpPr/>
                  <p:nvPr/>
                </p:nvGrpSpPr>
                <p:grpSpPr>
                  <a:xfrm>
                    <a:off x="3691180" y="1498250"/>
                    <a:ext cx="1663700" cy="1485900"/>
                    <a:chOff x="3790950" y="1114425"/>
                    <a:chExt cx="1663700" cy="1485900"/>
                  </a:xfrm>
                </p:grpSpPr>
                <p:pic>
                  <p:nvPicPr>
                    <p:cNvPr id="50" name="Graphic 49">
                      <a:extLst>
                        <a:ext uri="{FF2B5EF4-FFF2-40B4-BE49-F238E27FC236}">
                          <a16:creationId xmlns:a16="http://schemas.microsoft.com/office/drawing/2014/main" id="{DEAC61A5-50D1-5B4D-B713-1DDF7D22E5B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90950" y="1114425"/>
                      <a:ext cx="1663700" cy="1485900"/>
                    </a:xfrm>
                    <a:prstGeom prst="rect">
                      <a:avLst/>
                    </a:prstGeom>
                  </p:spPr>
                </p:pic>
                <p:pic>
                  <p:nvPicPr>
                    <p:cNvPr id="51" name="Graphic 50">
                      <a:extLst>
                        <a:ext uri="{FF2B5EF4-FFF2-40B4-BE49-F238E27FC236}">
                          <a16:creationId xmlns:a16="http://schemas.microsoft.com/office/drawing/2014/main" id="{7EFFC19F-7047-7942-834D-EE400B1A915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754171" y="1783904"/>
                      <a:ext cx="685800" cy="800100"/>
                    </a:xfrm>
                    <a:prstGeom prst="rect">
                      <a:avLst/>
                    </a:prstGeom>
                  </p:spPr>
                </p:pic>
              </p:grpSp>
              <p:grpSp>
                <p:nvGrpSpPr>
                  <p:cNvPr id="47" name="Group 46">
                    <a:extLst>
                      <a:ext uri="{FF2B5EF4-FFF2-40B4-BE49-F238E27FC236}">
                        <a16:creationId xmlns:a16="http://schemas.microsoft.com/office/drawing/2014/main" id="{3AB70D92-67B1-FA49-8F60-BEE1ED3F6D2D}"/>
                      </a:ext>
                    </a:extLst>
                  </p:cNvPr>
                  <p:cNvGrpSpPr/>
                  <p:nvPr/>
                </p:nvGrpSpPr>
                <p:grpSpPr>
                  <a:xfrm>
                    <a:off x="4422414" y="740881"/>
                    <a:ext cx="1524000" cy="1676400"/>
                    <a:chOff x="4470400" y="381000"/>
                    <a:chExt cx="1524000" cy="1676400"/>
                  </a:xfrm>
                </p:grpSpPr>
                <p:pic>
                  <p:nvPicPr>
                    <p:cNvPr id="48" name="Graphic 47">
                      <a:extLst>
                        <a:ext uri="{FF2B5EF4-FFF2-40B4-BE49-F238E27FC236}">
                          <a16:creationId xmlns:a16="http://schemas.microsoft.com/office/drawing/2014/main" id="{76F828CE-1A91-AC49-A793-A42481CFBF2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470400" y="381000"/>
                      <a:ext cx="1524000" cy="1676400"/>
                    </a:xfrm>
                    <a:prstGeom prst="rect">
                      <a:avLst/>
                    </a:prstGeom>
                  </p:spPr>
                </p:pic>
                <p:pic>
                  <p:nvPicPr>
                    <p:cNvPr id="49" name="Graphic 48">
                      <a:extLst>
                        <a:ext uri="{FF2B5EF4-FFF2-40B4-BE49-F238E27FC236}">
                          <a16:creationId xmlns:a16="http://schemas.microsoft.com/office/drawing/2014/main" id="{64F86C75-816B-1E43-B28F-8EE9F5041B0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5156835" y="1352550"/>
                      <a:ext cx="800100" cy="673100"/>
                    </a:xfrm>
                    <a:prstGeom prst="rect">
                      <a:avLst/>
                    </a:prstGeom>
                  </p:spPr>
                </p:pic>
              </p:grpSp>
            </p:grpSp>
          </p:grpSp>
          <p:grpSp>
            <p:nvGrpSpPr>
              <p:cNvPr id="21" name="Group 20">
                <a:extLst>
                  <a:ext uri="{FF2B5EF4-FFF2-40B4-BE49-F238E27FC236}">
                    <a16:creationId xmlns:a16="http://schemas.microsoft.com/office/drawing/2014/main" id="{C9D1F57D-4977-3347-A328-BB4E9E9D3A7D}"/>
                  </a:ext>
                </a:extLst>
              </p:cNvPr>
              <p:cNvGrpSpPr/>
              <p:nvPr/>
            </p:nvGrpSpPr>
            <p:grpSpPr>
              <a:xfrm>
                <a:off x="4021334" y="1584424"/>
                <a:ext cx="4007316" cy="3407898"/>
                <a:chOff x="4021334" y="1584424"/>
                <a:chExt cx="4007316" cy="3407898"/>
              </a:xfrm>
            </p:grpSpPr>
            <p:sp>
              <p:nvSpPr>
                <p:cNvPr id="22" name="TextBox 21">
                  <a:extLst>
                    <a:ext uri="{FF2B5EF4-FFF2-40B4-BE49-F238E27FC236}">
                      <a16:creationId xmlns:a16="http://schemas.microsoft.com/office/drawing/2014/main" id="{09BAD653-C7B4-A447-9D38-3D7FD9844521}"/>
                    </a:ext>
                  </a:extLst>
                </p:cNvPr>
                <p:cNvSpPr txBox="1"/>
                <p:nvPr/>
              </p:nvSpPr>
              <p:spPr>
                <a:xfrm>
                  <a:off x="5594296" y="1584424"/>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Center-Based Child Care or Preschool</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F8B0AB0-ED68-5445-843C-B9734F87F25E}"/>
                    </a:ext>
                  </a:extLst>
                </p:cNvPr>
                <p:cNvSpPr txBox="1"/>
                <p:nvPr/>
              </p:nvSpPr>
              <p:spPr>
                <a:xfrm>
                  <a:off x="6402422" y="1789863"/>
                  <a:ext cx="761297" cy="461665"/>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School-Based PreK through Grade 3</a:t>
                  </a:r>
                </a:p>
                <a:p>
                  <a:pPr algn="ctr"/>
                  <a:endParaRPr lang="en-US" sz="6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2B3902-040E-3E41-869E-E28768E92E5B}"/>
                    </a:ext>
                  </a:extLst>
                </p:cNvPr>
                <p:cNvSpPr txBox="1"/>
                <p:nvPr/>
              </p:nvSpPr>
              <p:spPr>
                <a:xfrm>
                  <a:off x="4792517" y="1841146"/>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Home-Based Child Care</a:t>
                  </a:r>
                </a:p>
              </p:txBody>
            </p:sp>
            <p:sp>
              <p:nvSpPr>
                <p:cNvPr id="25" name="TextBox 24">
                  <a:extLst>
                    <a:ext uri="{FF2B5EF4-FFF2-40B4-BE49-F238E27FC236}">
                      <a16:creationId xmlns:a16="http://schemas.microsoft.com/office/drawing/2014/main" id="{C42C54FB-D73C-C042-B29F-D3197CD7A787}"/>
                    </a:ext>
                  </a:extLst>
                </p:cNvPr>
                <p:cNvSpPr txBox="1"/>
                <p:nvPr/>
              </p:nvSpPr>
              <p:spPr>
                <a:xfrm>
                  <a:off x="6849277" y="2364317"/>
                  <a:ext cx="967107" cy="369332"/>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Developmental Screening/</a:t>
                  </a:r>
                </a:p>
                <a:p>
                  <a:pPr algn="ctr"/>
                  <a:r>
                    <a:rPr lang="en-US" sz="600" b="1">
                      <a:solidFill>
                        <a:schemeClr val="bg1"/>
                      </a:solidFill>
                      <a:latin typeface="Arial" panose="020B0604020202020204" pitchFamily="34" charset="0"/>
                      <a:cs typeface="Arial" panose="020B0604020202020204" pitchFamily="34" charset="0"/>
                    </a:rPr>
                    <a:t>Disability Support</a:t>
                  </a:r>
                </a:p>
              </p:txBody>
            </p:sp>
            <p:sp>
              <p:nvSpPr>
                <p:cNvPr id="26" name="TextBox 25">
                  <a:extLst>
                    <a:ext uri="{FF2B5EF4-FFF2-40B4-BE49-F238E27FC236}">
                      <a16:creationId xmlns:a16="http://schemas.microsoft.com/office/drawing/2014/main" id="{6C7EFADE-5A61-F642-BF92-98A1D63B6C73}"/>
                    </a:ext>
                  </a:extLst>
                </p:cNvPr>
                <p:cNvSpPr txBox="1"/>
                <p:nvPr/>
              </p:nvSpPr>
              <p:spPr>
                <a:xfrm>
                  <a:off x="4247302" y="245260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Parenting</a:t>
                  </a:r>
                </a:p>
                <a:p>
                  <a:pPr algn="ctr"/>
                  <a:r>
                    <a:rPr lang="en-US" sz="600" b="1">
                      <a:solidFill>
                        <a:schemeClr val="bg1"/>
                      </a:solidFill>
                      <a:latin typeface="Arial" panose="020B0604020202020204" pitchFamily="34" charset="0"/>
                      <a:cs typeface="Arial" panose="020B0604020202020204" pitchFamily="34" charset="0"/>
                    </a:rPr>
                    <a:t>Support</a:t>
                  </a:r>
                </a:p>
              </p:txBody>
            </p:sp>
            <p:sp>
              <p:nvSpPr>
                <p:cNvPr id="27" name="TextBox 26">
                  <a:extLst>
                    <a:ext uri="{FF2B5EF4-FFF2-40B4-BE49-F238E27FC236}">
                      <a16:creationId xmlns:a16="http://schemas.microsoft.com/office/drawing/2014/main" id="{41A62E58-8781-F247-960F-EECF468BA83B}"/>
                    </a:ext>
                  </a:extLst>
                </p:cNvPr>
                <p:cNvSpPr txBox="1"/>
                <p:nvPr/>
              </p:nvSpPr>
              <p:spPr>
                <a:xfrm>
                  <a:off x="6849277" y="3965415"/>
                  <a:ext cx="96710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Mental </a:t>
                  </a:r>
                </a:p>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28" name="TextBox 27">
                  <a:extLst>
                    <a:ext uri="{FF2B5EF4-FFF2-40B4-BE49-F238E27FC236}">
                      <a16:creationId xmlns:a16="http://schemas.microsoft.com/office/drawing/2014/main" id="{F726C408-9128-704E-9402-C8C4D2FBD967}"/>
                    </a:ext>
                  </a:extLst>
                </p:cNvPr>
                <p:cNvSpPr txBox="1"/>
                <p:nvPr/>
              </p:nvSpPr>
              <p:spPr>
                <a:xfrm>
                  <a:off x="4183077" y="4015895"/>
                  <a:ext cx="883036" cy="195918"/>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Transportation</a:t>
                  </a:r>
                </a:p>
              </p:txBody>
            </p:sp>
            <p:sp>
              <p:nvSpPr>
                <p:cNvPr id="29" name="TextBox 28">
                  <a:extLst>
                    <a:ext uri="{FF2B5EF4-FFF2-40B4-BE49-F238E27FC236}">
                      <a16:creationId xmlns:a16="http://schemas.microsoft.com/office/drawing/2014/main" id="{60E0CBCB-2A5B-474D-BD54-F52A3EAEE45A}"/>
                    </a:ext>
                  </a:extLst>
                </p:cNvPr>
                <p:cNvSpPr txBox="1"/>
                <p:nvPr/>
              </p:nvSpPr>
              <p:spPr>
                <a:xfrm>
                  <a:off x="6390822" y="4588608"/>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Dental Care</a:t>
                  </a:r>
                </a:p>
              </p:txBody>
            </p:sp>
            <p:sp>
              <p:nvSpPr>
                <p:cNvPr id="30" name="TextBox 29">
                  <a:extLst>
                    <a:ext uri="{FF2B5EF4-FFF2-40B4-BE49-F238E27FC236}">
                      <a16:creationId xmlns:a16="http://schemas.microsoft.com/office/drawing/2014/main" id="{0DB6F1A2-B252-6743-8F3B-866D2190D265}"/>
                    </a:ext>
                  </a:extLst>
                </p:cNvPr>
                <p:cNvSpPr txBox="1"/>
                <p:nvPr/>
              </p:nvSpPr>
              <p:spPr>
                <a:xfrm>
                  <a:off x="4830262" y="4588104"/>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Housing</a:t>
                  </a:r>
                </a:p>
              </p:txBody>
            </p:sp>
            <p:sp>
              <p:nvSpPr>
                <p:cNvPr id="31" name="TextBox 30">
                  <a:extLst>
                    <a:ext uri="{FF2B5EF4-FFF2-40B4-BE49-F238E27FC236}">
                      <a16:creationId xmlns:a16="http://schemas.microsoft.com/office/drawing/2014/main" id="{0E695523-F866-6548-BC31-060C307ADFAB}"/>
                    </a:ext>
                  </a:extLst>
                </p:cNvPr>
                <p:cNvSpPr txBox="1"/>
                <p:nvPr/>
              </p:nvSpPr>
              <p:spPr>
                <a:xfrm>
                  <a:off x="5600833" y="4807656"/>
                  <a:ext cx="76129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Nutrition</a:t>
                  </a:r>
                </a:p>
              </p:txBody>
            </p:sp>
            <p:sp>
              <p:nvSpPr>
                <p:cNvPr id="32" name="TextBox 31">
                  <a:extLst>
                    <a:ext uri="{FF2B5EF4-FFF2-40B4-BE49-F238E27FC236}">
                      <a16:creationId xmlns:a16="http://schemas.microsoft.com/office/drawing/2014/main" id="{E67CB789-326B-2B4A-A797-5ED970853DCA}"/>
                    </a:ext>
                  </a:extLst>
                </p:cNvPr>
                <p:cNvSpPr txBox="1"/>
                <p:nvPr/>
              </p:nvSpPr>
              <p:spPr>
                <a:xfrm>
                  <a:off x="7061543" y="3226926"/>
                  <a:ext cx="967107" cy="184666"/>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Health Care</a:t>
                  </a:r>
                </a:p>
              </p:txBody>
            </p:sp>
            <p:sp>
              <p:nvSpPr>
                <p:cNvPr id="33" name="TextBox 32">
                  <a:extLst>
                    <a:ext uri="{FF2B5EF4-FFF2-40B4-BE49-F238E27FC236}">
                      <a16:creationId xmlns:a16="http://schemas.microsoft.com/office/drawing/2014/main" id="{260D358B-B8F4-9B41-A936-33042D27FAC9}"/>
                    </a:ext>
                  </a:extLst>
                </p:cNvPr>
                <p:cNvSpPr txBox="1"/>
                <p:nvPr/>
              </p:nvSpPr>
              <p:spPr>
                <a:xfrm>
                  <a:off x="4021334" y="3208564"/>
                  <a:ext cx="761297" cy="276999"/>
                </a:xfrm>
                <a:prstGeom prst="rect">
                  <a:avLst/>
                </a:prstGeom>
                <a:noFill/>
              </p:spPr>
              <p:txBody>
                <a:bodyPr wrap="square" rtlCol="0">
                  <a:spAutoFit/>
                </a:bodyPr>
                <a:lstStyle/>
                <a:p>
                  <a:pPr algn="ctr"/>
                  <a:r>
                    <a:rPr lang="en-US" sz="600" b="1">
                      <a:solidFill>
                        <a:schemeClr val="bg1"/>
                      </a:solidFill>
                      <a:latin typeface="Arial" panose="020B0604020202020204" pitchFamily="34" charset="0"/>
                      <a:cs typeface="Arial" panose="020B0604020202020204" pitchFamily="34" charset="0"/>
                    </a:rPr>
                    <a:t>Family</a:t>
                  </a:r>
                </a:p>
                <a:p>
                  <a:pPr algn="ctr"/>
                  <a:r>
                    <a:rPr lang="en-US" sz="600" b="1">
                      <a:solidFill>
                        <a:schemeClr val="bg1"/>
                      </a:solidFill>
                      <a:latin typeface="Arial" panose="020B0604020202020204" pitchFamily="34" charset="0"/>
                      <a:cs typeface="Arial" panose="020B0604020202020204" pitchFamily="34" charset="0"/>
                    </a:rPr>
                    <a:t>Crisis</a:t>
                  </a:r>
                </a:p>
              </p:txBody>
            </p:sp>
          </p:grpSp>
        </p:grpSp>
      </p:grpSp>
      <p:pic>
        <p:nvPicPr>
          <p:cNvPr id="73" name="Graphic 72">
            <a:extLst>
              <a:ext uri="{FF2B5EF4-FFF2-40B4-BE49-F238E27FC236}">
                <a16:creationId xmlns:a16="http://schemas.microsoft.com/office/drawing/2014/main" id="{7727B51B-74EF-4984-8776-B632A36AFA7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168816" y="2729534"/>
            <a:ext cx="1376773" cy="1183234"/>
          </a:xfrm>
          <a:prstGeom prst="rect">
            <a:avLst/>
          </a:prstGeom>
        </p:spPr>
      </p:pic>
      <p:sp>
        <p:nvSpPr>
          <p:cNvPr id="74" name="Title 1">
            <a:extLst>
              <a:ext uri="{FF2B5EF4-FFF2-40B4-BE49-F238E27FC236}">
                <a16:creationId xmlns:a16="http://schemas.microsoft.com/office/drawing/2014/main" id="{F1DA65C0-14AE-4AC4-AED0-0941CA93537D}"/>
              </a:ext>
            </a:extLst>
          </p:cNvPr>
          <p:cNvSpPr>
            <a:spLocks noGrp="1"/>
          </p:cNvSpPr>
          <p:nvPr>
            <p:ph type="title"/>
          </p:nvPr>
        </p:nvSpPr>
        <p:spPr>
          <a:xfrm>
            <a:off x="451038" y="255043"/>
            <a:ext cx="5188361" cy="5883431"/>
          </a:xfrm>
        </p:spPr>
        <p:txBody>
          <a:bodyPr anchor="ctr">
            <a:normAutofit/>
          </a:bodyPr>
          <a:lstStyle/>
          <a:p>
            <a:pPr>
              <a:lnSpc>
                <a:spcPct val="100000"/>
              </a:lnSpc>
            </a:pPr>
            <a:r>
              <a:rPr lang="en-US" sz="3800" dirty="0">
                <a:latin typeface="Arial"/>
              </a:rPr>
              <a:t>A lack of alignment in early childhood systems creates barriers for families and professionals at all levels, limiting access to quality early education and other essential services.</a:t>
            </a:r>
            <a:endParaRPr lang="en-US" dirty="0">
              <a:latin typeface="Arial"/>
            </a:endParaRPr>
          </a:p>
        </p:txBody>
      </p:sp>
    </p:spTree>
    <p:extLst>
      <p:ext uri="{BB962C8B-B14F-4D97-AF65-F5344CB8AC3E}">
        <p14:creationId xmlns:p14="http://schemas.microsoft.com/office/powerpoint/2010/main" val="2107654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27B327-81CD-4301-BC9E-119213EDE6C1}"/>
              </a:ext>
            </a:extLst>
          </p:cNvPr>
          <p:cNvSpPr>
            <a:spLocks noGrp="1"/>
          </p:cNvSpPr>
          <p:nvPr>
            <p:ph type="title"/>
          </p:nvPr>
        </p:nvSpPr>
        <p:spPr>
          <a:xfrm>
            <a:off x="217314" y="255255"/>
            <a:ext cx="6856586" cy="6347489"/>
          </a:xfrm>
        </p:spPr>
        <p:txBody>
          <a:bodyPr anchor="ctr">
            <a:noAutofit/>
          </a:bodyPr>
          <a:lstStyle/>
          <a:p>
            <a:pPr algn="l">
              <a:lnSpc>
                <a:spcPct val="100000"/>
              </a:lnSpc>
            </a:pPr>
            <a:r>
              <a:rPr lang="en-US" sz="3800" dirty="0">
                <a:latin typeface="Arial"/>
              </a:rPr>
              <a:t>Creating equity through alignment means intentionally changing statewide systems to ensure each child in Nebraska has access to quality early childhood education and other essential services.</a:t>
            </a:r>
            <a:endParaRPr lang="en-US" dirty="0">
              <a:latin typeface="Arial"/>
            </a:endParaRPr>
          </a:p>
        </p:txBody>
      </p:sp>
      <p:pic>
        <p:nvPicPr>
          <p:cNvPr id="4" name="Picture 3">
            <a:extLst>
              <a:ext uri="{FF2B5EF4-FFF2-40B4-BE49-F238E27FC236}">
                <a16:creationId xmlns:a16="http://schemas.microsoft.com/office/drawing/2014/main" id="{2411545F-58BC-4B8B-A032-60F9D254E5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219" y="407665"/>
            <a:ext cx="4148067" cy="5377712"/>
          </a:xfrm>
          <a:prstGeom prst="rect">
            <a:avLst/>
          </a:prstGeom>
        </p:spPr>
      </p:pic>
    </p:spTree>
    <p:extLst>
      <p:ext uri="{BB962C8B-B14F-4D97-AF65-F5344CB8AC3E}">
        <p14:creationId xmlns:p14="http://schemas.microsoft.com/office/powerpoint/2010/main" val="989413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27B327-81CD-4301-BC9E-119213EDE6C1}"/>
              </a:ext>
            </a:extLst>
          </p:cNvPr>
          <p:cNvSpPr>
            <a:spLocks noGrp="1"/>
          </p:cNvSpPr>
          <p:nvPr>
            <p:ph type="title"/>
          </p:nvPr>
        </p:nvSpPr>
        <p:spPr>
          <a:xfrm>
            <a:off x="374969" y="680924"/>
            <a:ext cx="6856586" cy="2456414"/>
          </a:xfrm>
        </p:spPr>
        <p:txBody>
          <a:bodyPr anchor="ctr">
            <a:noAutofit/>
          </a:bodyPr>
          <a:lstStyle/>
          <a:p>
            <a:pPr algn="l">
              <a:lnSpc>
                <a:spcPct val="100000"/>
              </a:lnSpc>
            </a:pPr>
            <a:r>
              <a:rPr lang="en-US" sz="2800" dirty="0">
                <a:latin typeface="Arial"/>
              </a:rPr>
              <a:t>Creating equity through alignment means intentionally changing statewide systems to ensure each child in Nebraska has access to quality early childhood education and other essential services.</a:t>
            </a:r>
            <a:endParaRPr lang="en-US" sz="3200" dirty="0">
              <a:latin typeface="Arial"/>
            </a:endParaRPr>
          </a:p>
        </p:txBody>
      </p:sp>
      <p:pic>
        <p:nvPicPr>
          <p:cNvPr id="4" name="Picture 3">
            <a:extLst>
              <a:ext uri="{FF2B5EF4-FFF2-40B4-BE49-F238E27FC236}">
                <a16:creationId xmlns:a16="http://schemas.microsoft.com/office/drawing/2014/main" id="{2411545F-58BC-4B8B-A032-60F9D254E5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47219" y="407665"/>
            <a:ext cx="4148067" cy="5377712"/>
          </a:xfrm>
          <a:prstGeom prst="rect">
            <a:avLst/>
          </a:prstGeom>
        </p:spPr>
      </p:pic>
      <p:sp>
        <p:nvSpPr>
          <p:cNvPr id="6" name="TextBox 5">
            <a:extLst>
              <a:ext uri="{FF2B5EF4-FFF2-40B4-BE49-F238E27FC236}">
                <a16:creationId xmlns:a16="http://schemas.microsoft.com/office/drawing/2014/main" id="{A715C431-E93C-4386-A840-76C9CD12FEBD}"/>
              </a:ext>
            </a:extLst>
          </p:cNvPr>
          <p:cNvSpPr txBox="1"/>
          <p:nvPr/>
        </p:nvSpPr>
        <p:spPr>
          <a:xfrm>
            <a:off x="496714" y="3846385"/>
            <a:ext cx="6426769" cy="1938992"/>
          </a:xfrm>
          <a:prstGeom prst="rect">
            <a:avLst/>
          </a:prstGeom>
          <a:noFill/>
        </p:spPr>
        <p:txBody>
          <a:bodyPr wrap="square">
            <a:spAutoFit/>
          </a:bodyPr>
          <a:lstStyle/>
          <a:p>
            <a:r>
              <a:rPr lang="en-US" sz="2400" u="sng" dirty="0">
                <a:solidFill>
                  <a:schemeClr val="bg1"/>
                </a:solidFill>
                <a:latin typeface="Arial" panose="020B0604020202020204" pitchFamily="34" charset="0"/>
                <a:cs typeface="Arial" panose="020B0604020202020204" pitchFamily="34" charset="0"/>
              </a:rPr>
              <a:t>Example Equity Principle</a:t>
            </a:r>
          </a:p>
          <a:p>
            <a:pPr marL="0" marR="0">
              <a:spcBef>
                <a:spcPts val="0"/>
              </a:spcBef>
              <a:spcAft>
                <a:spcPts val="0"/>
              </a:spcAft>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Set measurable targets and track progress of change. </a:t>
            </a:r>
          </a:p>
          <a:p>
            <a:pPr marL="342900" marR="0" indent="-342900">
              <a:spcBef>
                <a:spcPts val="0"/>
              </a:spcBef>
              <a:spcAft>
                <a:spcPts val="0"/>
              </a:spcAft>
              <a:buFont typeface="Arial" panose="020B0604020202020204" pitchFamily="34" charset="0"/>
              <a:buChar char="•"/>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dapt strategies for systems change as the impact of the work shifts the landscape.</a:t>
            </a:r>
          </a:p>
        </p:txBody>
      </p:sp>
    </p:spTree>
    <p:extLst>
      <p:ext uri="{BB962C8B-B14F-4D97-AF65-F5344CB8AC3E}">
        <p14:creationId xmlns:p14="http://schemas.microsoft.com/office/powerpoint/2010/main" val="331808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4944-CD27-46BD-A3F4-E9734DF63462}"/>
              </a:ext>
            </a:extLst>
          </p:cNvPr>
          <p:cNvSpPr>
            <a:spLocks noGrp="1"/>
          </p:cNvSpPr>
          <p:nvPr>
            <p:ph type="title"/>
          </p:nvPr>
        </p:nvSpPr>
        <p:spPr>
          <a:xfrm>
            <a:off x="838200" y="483660"/>
            <a:ext cx="10734040" cy="973666"/>
          </a:xfrm>
        </p:spPr>
        <p:txBody>
          <a:bodyPr>
            <a:normAutofit/>
          </a:bodyPr>
          <a:lstStyle/>
          <a:p>
            <a:r>
              <a:rPr lang="en-US" sz="4200" dirty="0">
                <a:solidFill>
                  <a:srgbClr val="3C7E96"/>
                </a:solidFill>
                <a:latin typeface="Arial"/>
              </a:rPr>
              <a:t>A Dynamic Plan by and for </a:t>
            </a:r>
            <a:r>
              <a:rPr lang="en-US" sz="4200" i="1" dirty="0">
                <a:solidFill>
                  <a:srgbClr val="3C7E96"/>
                </a:solidFill>
                <a:latin typeface="Arial"/>
              </a:rPr>
              <a:t>ALL</a:t>
            </a:r>
            <a:r>
              <a:rPr lang="en-US" sz="4200" dirty="0">
                <a:solidFill>
                  <a:srgbClr val="3C7E96"/>
                </a:solidFill>
                <a:latin typeface="Arial"/>
              </a:rPr>
              <a:t> Nebraskans</a:t>
            </a:r>
            <a:r>
              <a:rPr lang="en-US" sz="4200" dirty="0">
                <a:latin typeface="Arial"/>
              </a:rPr>
              <a:t> </a:t>
            </a:r>
            <a:endParaRPr lang="en-US" sz="4200" dirty="0">
              <a:solidFill>
                <a:srgbClr val="3C7E96"/>
              </a:solidFill>
              <a:latin typeface="Arial"/>
            </a:endParaRPr>
          </a:p>
        </p:txBody>
      </p:sp>
      <p:sp>
        <p:nvSpPr>
          <p:cNvPr id="6" name="TextBox 5">
            <a:extLst>
              <a:ext uri="{FF2B5EF4-FFF2-40B4-BE49-F238E27FC236}">
                <a16:creationId xmlns:a16="http://schemas.microsoft.com/office/drawing/2014/main" id="{ACF9F2CB-ED26-4F92-82DF-940E74A0FFE3}"/>
              </a:ext>
            </a:extLst>
          </p:cNvPr>
          <p:cNvSpPr txBox="1"/>
          <p:nvPr/>
        </p:nvSpPr>
        <p:spPr>
          <a:xfrm>
            <a:off x="838200" y="2063346"/>
            <a:ext cx="10936458" cy="2985433"/>
          </a:xfrm>
          <a:prstGeom prst="rect">
            <a:avLst/>
          </a:prstGeom>
          <a:noFill/>
        </p:spPr>
        <p:txBody>
          <a:bodyPr wrap="square" lIns="91440" tIns="45720" rIns="91440" bIns="45720" anchor="t">
            <a:spAutoFit/>
          </a:bodyPr>
          <a:lstStyle/>
          <a:p>
            <a:pPr>
              <a:spcAft>
                <a:spcPts val="1200"/>
              </a:spcAft>
            </a:pPr>
            <a:r>
              <a:rPr lang="en-US" sz="2800" dirty="0">
                <a:latin typeface="Arial"/>
                <a:cs typeface="Arial"/>
              </a:rPr>
              <a:t>The Nebraska Early Childhood Strategic Plan is grounded in a collaborative and ongoing process of needs assessment, strategic planning, and performance evaluation designed to:</a:t>
            </a:r>
          </a:p>
          <a:p>
            <a:pPr marL="571500" indent="-571500">
              <a:spcAft>
                <a:spcPts val="1200"/>
              </a:spcAft>
              <a:buFont typeface="Arial" panose="020B0604020202020204" pitchFamily="34" charset="0"/>
              <a:buChar char="•"/>
            </a:pPr>
            <a:r>
              <a:rPr lang="en-US" sz="2800" dirty="0">
                <a:latin typeface="Arial"/>
                <a:cs typeface="Arial"/>
              </a:rPr>
              <a:t>Address the priorities of Nebraskans in diverse and communities across the state</a:t>
            </a:r>
          </a:p>
          <a:p>
            <a:pPr marL="571500" indent="-571500">
              <a:spcAft>
                <a:spcPts val="1200"/>
              </a:spcAft>
              <a:buFont typeface="Arial" panose="020B0604020202020204" pitchFamily="34" charset="0"/>
              <a:buChar char="•"/>
            </a:pPr>
            <a:r>
              <a:rPr lang="en-US" sz="2800" dirty="0">
                <a:latin typeface="Arial"/>
                <a:cs typeface="Arial"/>
              </a:rPr>
              <a:t>Identify changes at local and state levels that will last over time</a:t>
            </a:r>
          </a:p>
        </p:txBody>
      </p:sp>
    </p:spTree>
    <p:extLst>
      <p:ext uri="{BB962C8B-B14F-4D97-AF65-F5344CB8AC3E}">
        <p14:creationId xmlns:p14="http://schemas.microsoft.com/office/powerpoint/2010/main" val="1239944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A961-F832-F956-D1D2-AA1CA8B40871}"/>
              </a:ext>
            </a:extLst>
          </p:cNvPr>
          <p:cNvSpPr txBox="1"/>
          <p:nvPr/>
        </p:nvSpPr>
        <p:spPr>
          <a:xfrm>
            <a:off x="838200" y="1522652"/>
            <a:ext cx="471259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6362132" y="1584207"/>
            <a:ext cx="582986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2" name="Title 1">
            <a:extLst>
              <a:ext uri="{FF2B5EF4-FFF2-40B4-BE49-F238E27FC236}">
                <a16:creationId xmlns:a16="http://schemas.microsoft.com/office/drawing/2014/main" id="{33936962-CAA5-F0B9-6EF6-3670652B15C6}"/>
              </a:ext>
            </a:extLst>
          </p:cNvPr>
          <p:cNvSpPr txBox="1">
            <a:spLocks/>
          </p:cNvSpPr>
          <p:nvPr/>
        </p:nvSpPr>
        <p:spPr>
          <a:xfrm>
            <a:off x="0" y="1"/>
            <a:ext cx="12192000" cy="1325563"/>
          </a:xfrm>
          <a:prstGeom prst="rect">
            <a:avLst/>
          </a:prstGeom>
          <a:solidFill>
            <a:srgbClr val="3C7E9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200" i="1" dirty="0">
                <a:solidFill>
                  <a:schemeClr val="bg1"/>
                </a:solidFill>
                <a:latin typeface="Arial"/>
              </a:rPr>
              <a:t>Stakeholder Feedback that Got Results </a:t>
            </a:r>
          </a:p>
        </p:txBody>
      </p:sp>
      <p:sp>
        <p:nvSpPr>
          <p:cNvPr id="13" name="TextBox 12">
            <a:extLst>
              <a:ext uri="{FF2B5EF4-FFF2-40B4-BE49-F238E27FC236}">
                <a16:creationId xmlns:a16="http://schemas.microsoft.com/office/drawing/2014/main" id="{B62BDA6C-153A-0B17-8316-194DD337502D}"/>
              </a:ext>
            </a:extLst>
          </p:cNvPr>
          <p:cNvSpPr txBox="1"/>
          <p:nvPr/>
        </p:nvSpPr>
        <p:spPr>
          <a:xfrm>
            <a:off x="838199" y="2304515"/>
            <a:ext cx="5128647" cy="2246769"/>
          </a:xfrm>
          <a:prstGeom prst="rect">
            <a:avLst/>
          </a:prstGeom>
          <a:noFill/>
        </p:spPr>
        <p:txBody>
          <a:bodyPr wrap="square" rtlCol="0">
            <a:spAutoFit/>
          </a:bodyPr>
          <a:lstStyle/>
          <a:p>
            <a:r>
              <a:rPr lang="en-US" sz="2800" dirty="0">
                <a:effectLst/>
                <a:latin typeface="Arial" panose="020B0604020202020204" pitchFamily="34" charset="0"/>
                <a:cs typeface="Arial" panose="020B0604020202020204" pitchFamily="34" charset="0"/>
              </a:rPr>
              <a:t>… all Nebraskans need to </a:t>
            </a:r>
            <a:r>
              <a:rPr lang="en-US" sz="2800" dirty="0">
                <a:latin typeface="Arial" panose="020B0604020202020204" pitchFamily="34" charset="0"/>
                <a:cs typeface="Arial" panose="020B0604020202020204" pitchFamily="34" charset="0"/>
              </a:rPr>
              <a:t>understand the value and impact of quality ECCE on children, the community, the economy, and the nation.</a:t>
            </a:r>
          </a:p>
        </p:txBody>
      </p:sp>
      <p:sp>
        <p:nvSpPr>
          <p:cNvPr id="14" name="TextBox 13">
            <a:extLst>
              <a:ext uri="{FF2B5EF4-FFF2-40B4-BE49-F238E27FC236}">
                <a16:creationId xmlns:a16="http://schemas.microsoft.com/office/drawing/2014/main" id="{DE9D16F8-53BE-1954-B69B-A00259D4D3AD}"/>
              </a:ext>
            </a:extLst>
          </p:cNvPr>
          <p:cNvSpPr txBox="1"/>
          <p:nvPr/>
        </p:nvSpPr>
        <p:spPr>
          <a:xfrm>
            <a:off x="6225156" y="2304514"/>
            <a:ext cx="5338549" cy="409342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Nebraska Early Childhood Campaign is being launched in June 2022. Its overarching goal is to build support for quality ECCE. Its objectives include  </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Promoting an aligned understanding of quality early childhood education</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Increasing appreciation of the role of the early childhood workforce</a:t>
            </a:r>
          </a:p>
          <a:p>
            <a:pPr marL="342900" lvl="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Expanding recognition of the economic importance of quality early education and the early childhood workforce </a:t>
            </a:r>
          </a:p>
        </p:txBody>
      </p:sp>
    </p:spTree>
    <p:extLst>
      <p:ext uri="{BB962C8B-B14F-4D97-AF65-F5344CB8AC3E}">
        <p14:creationId xmlns:p14="http://schemas.microsoft.com/office/powerpoint/2010/main" val="355906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11539" y="2588133"/>
            <a:ext cx="10685331" cy="3207360"/>
          </a:xfrm>
        </p:spPr>
        <p:txBody>
          <a:bodyPr>
            <a:normAutofit fontScale="90000"/>
          </a:bodyPr>
          <a:lstStyle/>
          <a:p>
            <a:pPr algn="l"/>
            <a:r>
              <a:rPr lang="en-US" sz="7200" dirty="0">
                <a:latin typeface="Arial"/>
              </a:rPr>
              <a:t>Values that Guide the Strategic Plan</a:t>
            </a:r>
            <a:br>
              <a:rPr lang="en-US" sz="7200" dirty="0">
                <a:latin typeface="Arial"/>
              </a:rPr>
            </a:br>
            <a:br>
              <a:rPr lang="en-US" dirty="0">
                <a:latin typeface="Arial"/>
              </a:rPr>
            </a:br>
            <a:r>
              <a:rPr lang="en-US" dirty="0">
                <a:latin typeface="Arial"/>
              </a:rPr>
              <a:t>Expressions of intention that define how and why the goals, objectives, and strategies will be implemented.</a:t>
            </a:r>
            <a:br>
              <a:rPr lang="en-US" dirty="0">
                <a:latin typeface="Arial"/>
              </a:rPr>
            </a:br>
            <a:endParaRPr lang="en-US" dirty="0">
              <a:latin typeface="Arial"/>
            </a:endParaRPr>
          </a:p>
        </p:txBody>
      </p:sp>
    </p:spTree>
    <p:extLst>
      <p:ext uri="{BB962C8B-B14F-4D97-AF65-F5344CB8AC3E}">
        <p14:creationId xmlns:p14="http://schemas.microsoft.com/office/powerpoint/2010/main" val="220779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ED0686-0998-214E-B1AF-5F4C27536A52}"/>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itle 1">
            <a:extLst>
              <a:ext uri="{FF2B5EF4-FFF2-40B4-BE49-F238E27FC236}">
                <a16:creationId xmlns:a16="http://schemas.microsoft.com/office/drawing/2014/main" id="{E542887E-4373-1140-8255-02C11C6D31D9}"/>
              </a:ext>
            </a:extLst>
          </p:cNvPr>
          <p:cNvSpPr txBox="1">
            <a:spLocks/>
          </p:cNvSpPr>
          <p:nvPr/>
        </p:nvSpPr>
        <p:spPr>
          <a:xfrm>
            <a:off x="1" y="1709721"/>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rPr>
              <a:t>Nebraska Early Childhood Strategic </a:t>
            </a:r>
            <a:endParaRPr lang="en-US"/>
          </a:p>
          <a:p>
            <a:pPr algn="ctr"/>
            <a:r>
              <a:rPr lang="en-US" sz="4000">
                <a:solidFill>
                  <a:schemeClr val="bg1"/>
                </a:solidFill>
                <a:latin typeface="Arial"/>
              </a:rPr>
              <a:t>Plan</a:t>
            </a:r>
          </a:p>
          <a:p>
            <a:pPr algn="ctr"/>
            <a:r>
              <a:rPr lang="en-US" sz="4000">
                <a:solidFill>
                  <a:schemeClr val="bg1"/>
                </a:solidFill>
                <a:latin typeface="Arial"/>
              </a:rPr>
              <a:t>Values</a:t>
            </a:r>
          </a:p>
        </p:txBody>
      </p:sp>
      <p:grpSp>
        <p:nvGrpSpPr>
          <p:cNvPr id="119" name="Group 118">
            <a:extLst>
              <a:ext uri="{FF2B5EF4-FFF2-40B4-BE49-F238E27FC236}">
                <a16:creationId xmlns:a16="http://schemas.microsoft.com/office/drawing/2014/main" id="{1377C848-7A30-7E4C-830A-4D106470BC2F}"/>
              </a:ext>
            </a:extLst>
          </p:cNvPr>
          <p:cNvGrpSpPr/>
          <p:nvPr/>
        </p:nvGrpSpPr>
        <p:grpSpPr>
          <a:xfrm>
            <a:off x="5208609" y="592383"/>
            <a:ext cx="5055200" cy="5012004"/>
            <a:chOff x="6598181" y="1467918"/>
            <a:chExt cx="1872557" cy="1856557"/>
          </a:xfrm>
          <a:solidFill>
            <a:schemeClr val="bg1"/>
          </a:solidFill>
        </p:grpSpPr>
        <p:pic>
          <p:nvPicPr>
            <p:cNvPr id="129" name="Graphic 128">
              <a:extLst>
                <a:ext uri="{FF2B5EF4-FFF2-40B4-BE49-F238E27FC236}">
                  <a16:creationId xmlns:a16="http://schemas.microsoft.com/office/drawing/2014/main" id="{992BB2B2-9BAF-C848-963F-2AE69134C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130" name="Graphic 129">
              <a:extLst>
                <a:ext uri="{FF2B5EF4-FFF2-40B4-BE49-F238E27FC236}">
                  <a16:creationId xmlns:a16="http://schemas.microsoft.com/office/drawing/2014/main" id="{B1AC282F-26F8-AE4E-88BF-027E7D111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131" name="Graphic 130">
              <a:extLst>
                <a:ext uri="{FF2B5EF4-FFF2-40B4-BE49-F238E27FC236}">
                  <a16:creationId xmlns:a16="http://schemas.microsoft.com/office/drawing/2014/main" id="{A417BEE4-C6AF-744C-AC4A-BB15E1C83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132" name="Graphic 131">
              <a:extLst>
                <a:ext uri="{FF2B5EF4-FFF2-40B4-BE49-F238E27FC236}">
                  <a16:creationId xmlns:a16="http://schemas.microsoft.com/office/drawing/2014/main" id="{A3F746C8-FEF4-8D48-96F2-538E3B8F05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133" name="Graphic 132">
              <a:extLst>
                <a:ext uri="{FF2B5EF4-FFF2-40B4-BE49-F238E27FC236}">
                  <a16:creationId xmlns:a16="http://schemas.microsoft.com/office/drawing/2014/main" id="{68B3B220-843C-E14C-BD53-3C05BA2D62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134" name="Graphic 133">
              <a:extLst>
                <a:ext uri="{FF2B5EF4-FFF2-40B4-BE49-F238E27FC236}">
                  <a16:creationId xmlns:a16="http://schemas.microsoft.com/office/drawing/2014/main" id="{9AFB1F6B-478A-954B-BA2F-F376F05A1D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135" name="Graphic 134">
              <a:extLst>
                <a:ext uri="{FF2B5EF4-FFF2-40B4-BE49-F238E27FC236}">
                  <a16:creationId xmlns:a16="http://schemas.microsoft.com/office/drawing/2014/main" id="{8A6F1E82-4190-4942-92E1-F922623581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120" name="Oval 119">
            <a:extLst>
              <a:ext uri="{FF2B5EF4-FFF2-40B4-BE49-F238E27FC236}">
                <a16:creationId xmlns:a16="http://schemas.microsoft.com/office/drawing/2014/main" id="{7E343186-B232-5D4F-A544-605AB3BB3B57}"/>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A96D6179-C014-B042-83E8-DF8F350F44E8}"/>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2AC40E0-A549-9345-9716-005D3D2CE2DF}"/>
              </a:ext>
            </a:extLst>
          </p:cNvPr>
          <p:cNvSpPr/>
          <p:nvPr/>
        </p:nvSpPr>
        <p:spPr>
          <a:xfrm>
            <a:off x="5807770" y="2404638"/>
            <a:ext cx="3775232" cy="701731"/>
          </a:xfrm>
          <a:prstGeom prst="rect">
            <a:avLst/>
          </a:prstGeom>
        </p:spPr>
        <p:txBody>
          <a:bodyPr wrap="square">
            <a:spAutoFit/>
          </a:bodyPr>
          <a:lstStyle/>
          <a:p>
            <a:pPr algn="ctr">
              <a:lnSpc>
                <a:spcPct val="90000"/>
              </a:lnSpc>
            </a:pPr>
            <a:r>
              <a:rPr lang="en-US" sz="4400">
                <a:solidFill>
                  <a:srgbClr val="336C81"/>
                </a:solidFill>
                <a:latin typeface="Arial"/>
                <a:cs typeface="Arial"/>
              </a:rPr>
              <a:t>Equity</a:t>
            </a:r>
          </a:p>
        </p:txBody>
      </p:sp>
    </p:spTree>
    <p:extLst>
      <p:ext uri="{BB962C8B-B14F-4D97-AF65-F5344CB8AC3E}">
        <p14:creationId xmlns:p14="http://schemas.microsoft.com/office/powerpoint/2010/main" val="1825771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1D6D9A8-0BDD-4A47-8450-D3D0A621DD39}"/>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02FC17A2-AA77-A741-B60C-5CC18D7EB341}"/>
              </a:ext>
            </a:extLst>
          </p:cNvPr>
          <p:cNvGrpSpPr/>
          <p:nvPr/>
        </p:nvGrpSpPr>
        <p:grpSpPr>
          <a:xfrm>
            <a:off x="5208609" y="592383"/>
            <a:ext cx="5055200" cy="5012004"/>
            <a:chOff x="6598181" y="1467918"/>
            <a:chExt cx="1872557" cy="1856557"/>
          </a:xfrm>
          <a:solidFill>
            <a:schemeClr val="bg1"/>
          </a:solidFill>
        </p:grpSpPr>
        <p:pic>
          <p:nvPicPr>
            <p:cNvPr id="63" name="Graphic 62">
              <a:extLst>
                <a:ext uri="{FF2B5EF4-FFF2-40B4-BE49-F238E27FC236}">
                  <a16:creationId xmlns:a16="http://schemas.microsoft.com/office/drawing/2014/main" id="{C42F0DAC-18A6-A042-A04C-6F9C624C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64" name="Graphic 63">
              <a:extLst>
                <a:ext uri="{FF2B5EF4-FFF2-40B4-BE49-F238E27FC236}">
                  <a16:creationId xmlns:a16="http://schemas.microsoft.com/office/drawing/2014/main" id="{3509A7C4-9170-0B45-8E6B-5FEA4E2B70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65" name="Graphic 64">
              <a:extLst>
                <a:ext uri="{FF2B5EF4-FFF2-40B4-BE49-F238E27FC236}">
                  <a16:creationId xmlns:a16="http://schemas.microsoft.com/office/drawing/2014/main" id="{298A4A0E-4E61-5C4C-B232-C1D3B934DA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66" name="Graphic 65">
              <a:extLst>
                <a:ext uri="{FF2B5EF4-FFF2-40B4-BE49-F238E27FC236}">
                  <a16:creationId xmlns:a16="http://schemas.microsoft.com/office/drawing/2014/main" id="{CE7D5D65-3B8B-AB4E-880E-07597D4724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67" name="Graphic 66">
              <a:extLst>
                <a:ext uri="{FF2B5EF4-FFF2-40B4-BE49-F238E27FC236}">
                  <a16:creationId xmlns:a16="http://schemas.microsoft.com/office/drawing/2014/main" id="{CAFC21ED-19C6-7648-80D4-79274A56EA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68" name="Graphic 67">
              <a:extLst>
                <a:ext uri="{FF2B5EF4-FFF2-40B4-BE49-F238E27FC236}">
                  <a16:creationId xmlns:a16="http://schemas.microsoft.com/office/drawing/2014/main" id="{9D9A1218-9EFD-6349-8A27-671E173274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69" name="Graphic 68">
              <a:extLst>
                <a:ext uri="{FF2B5EF4-FFF2-40B4-BE49-F238E27FC236}">
                  <a16:creationId xmlns:a16="http://schemas.microsoft.com/office/drawing/2014/main" id="{9DBC5BBD-C001-354D-BDF3-A84FCF083B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54" name="Oval 53">
            <a:extLst>
              <a:ext uri="{FF2B5EF4-FFF2-40B4-BE49-F238E27FC236}">
                <a16:creationId xmlns:a16="http://schemas.microsoft.com/office/drawing/2014/main" id="{F3902FBE-5CFF-B044-B03B-90B022A904A0}"/>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5" name="TextBox 54">
            <a:extLst>
              <a:ext uri="{FF2B5EF4-FFF2-40B4-BE49-F238E27FC236}">
                <a16:creationId xmlns:a16="http://schemas.microsoft.com/office/drawing/2014/main" id="{327BEEB5-A74E-5E4C-990D-8558D43A667D}"/>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62" name="Oval 61">
            <a:extLst>
              <a:ext uri="{FF2B5EF4-FFF2-40B4-BE49-F238E27FC236}">
                <a16:creationId xmlns:a16="http://schemas.microsoft.com/office/drawing/2014/main" id="{F4F902A8-E913-C440-A7B9-71F439BB9136}"/>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2" name="Rectangle 51">
            <a:extLst>
              <a:ext uri="{FF2B5EF4-FFF2-40B4-BE49-F238E27FC236}">
                <a16:creationId xmlns:a16="http://schemas.microsoft.com/office/drawing/2014/main" id="{90C1B7A9-D432-7245-96C8-D7B5CBA7DAFE}"/>
              </a:ext>
            </a:extLst>
          </p:cNvPr>
          <p:cNvSpPr/>
          <p:nvPr/>
        </p:nvSpPr>
        <p:spPr>
          <a:xfrm>
            <a:off x="5807770" y="2404638"/>
            <a:ext cx="3775232" cy="1920526"/>
          </a:xfrm>
          <a:prstGeom prst="rect">
            <a:avLst/>
          </a:prstGeom>
        </p:spPr>
        <p:txBody>
          <a:bodyPr wrap="square" lIns="91440" tIns="45720" rIns="91440" bIns="45720" anchor="t">
            <a:spAutoFit/>
          </a:bodyPr>
          <a:lstStyle/>
          <a:p>
            <a:pPr algn="ctr">
              <a:lnSpc>
                <a:spcPct val="90000"/>
              </a:lnSpc>
            </a:pPr>
            <a:r>
              <a:rPr lang="en-US" sz="4400">
                <a:solidFill>
                  <a:srgbClr val="336C81"/>
                </a:solidFill>
                <a:latin typeface="Arial"/>
                <a:cs typeface="Arial"/>
              </a:rPr>
              <a:t>Whole</a:t>
            </a:r>
          </a:p>
          <a:p>
            <a:pPr algn="ctr">
              <a:lnSpc>
                <a:spcPct val="90000"/>
              </a:lnSpc>
            </a:pPr>
            <a:r>
              <a:rPr lang="en-US" sz="4400">
                <a:solidFill>
                  <a:srgbClr val="336C81"/>
                </a:solidFill>
                <a:latin typeface="Arial"/>
                <a:cs typeface="Arial"/>
              </a:rPr>
              <a:t>Child</a:t>
            </a:r>
          </a:p>
          <a:p>
            <a:pPr algn="ctr">
              <a:lnSpc>
                <a:spcPct val="90000"/>
              </a:lnSpc>
            </a:pPr>
            <a:r>
              <a:rPr lang="en-US" sz="4400">
                <a:solidFill>
                  <a:srgbClr val="336C81"/>
                </a:solidFill>
                <a:latin typeface="Arial"/>
                <a:cs typeface="Arial"/>
              </a:rPr>
              <a:t>Approach</a:t>
            </a:r>
          </a:p>
        </p:txBody>
      </p:sp>
      <p:sp>
        <p:nvSpPr>
          <p:cNvPr id="16" name="Title 1">
            <a:extLst>
              <a:ext uri="{FF2B5EF4-FFF2-40B4-BE49-F238E27FC236}">
                <a16:creationId xmlns:a16="http://schemas.microsoft.com/office/drawing/2014/main" id="{A95B30EB-355A-4342-B4D3-8B62D739D890}"/>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cs typeface="Arial"/>
              </a:rPr>
              <a:t>Nebraska Early Childhood Strategic </a:t>
            </a:r>
            <a:endParaRPr lang="en-US">
              <a:solidFill>
                <a:schemeClr val="bg1"/>
              </a:solidFill>
              <a:latin typeface="Arial"/>
            </a:endParaRPr>
          </a:p>
          <a:p>
            <a:pPr algn="ctr"/>
            <a:r>
              <a:rPr lang="en-US" sz="4000">
                <a:solidFill>
                  <a:schemeClr val="bg1"/>
                </a:solidFill>
                <a:latin typeface="Arial"/>
                <a:cs typeface="Arial"/>
              </a:rPr>
              <a:t>Plan</a:t>
            </a:r>
            <a:endParaRPr lang="en-US">
              <a:solidFill>
                <a:schemeClr val="bg1"/>
              </a:solidFill>
              <a:latin typeface="Arial"/>
            </a:endParaRPr>
          </a:p>
          <a:p>
            <a:pPr algn="ctr"/>
            <a:r>
              <a:rPr lang="en-US" sz="4000">
                <a:solidFill>
                  <a:schemeClr val="bg1"/>
                </a:solidFill>
                <a:latin typeface="Arial"/>
                <a:cs typeface="Arial"/>
              </a:rPr>
              <a:t>Values</a:t>
            </a:r>
            <a:endParaRPr lang="en-US">
              <a:solidFill>
                <a:schemeClr val="bg1"/>
              </a:solidFill>
              <a:latin typeface="Arial"/>
            </a:endParaRPr>
          </a:p>
        </p:txBody>
      </p:sp>
    </p:spTree>
    <p:extLst>
      <p:ext uri="{BB962C8B-B14F-4D97-AF65-F5344CB8AC3E}">
        <p14:creationId xmlns:p14="http://schemas.microsoft.com/office/powerpoint/2010/main" val="236756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78D3C7-3236-514F-802B-8B965C64FD30}"/>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17FDC6D-CBA1-1C45-B391-3D970873D83E}"/>
              </a:ext>
            </a:extLst>
          </p:cNvPr>
          <p:cNvGrpSpPr/>
          <p:nvPr/>
        </p:nvGrpSpPr>
        <p:grpSpPr>
          <a:xfrm>
            <a:off x="5208609" y="592383"/>
            <a:ext cx="5055200" cy="5012004"/>
            <a:chOff x="6598181" y="1467918"/>
            <a:chExt cx="1872557" cy="1856557"/>
          </a:xfrm>
        </p:grpSpPr>
        <p:pic>
          <p:nvPicPr>
            <p:cNvPr id="12" name="Graphic 11">
              <a:extLst>
                <a:ext uri="{FF2B5EF4-FFF2-40B4-BE49-F238E27FC236}">
                  <a16:creationId xmlns:a16="http://schemas.microsoft.com/office/drawing/2014/main" id="{1D541B2B-58C9-1049-AD5C-34BCF3E991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13" name="Graphic 12">
              <a:extLst>
                <a:ext uri="{FF2B5EF4-FFF2-40B4-BE49-F238E27FC236}">
                  <a16:creationId xmlns:a16="http://schemas.microsoft.com/office/drawing/2014/main" id="{94ED6D85-F73D-7343-89F8-9BF310A381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14" name="Graphic 13">
              <a:extLst>
                <a:ext uri="{FF2B5EF4-FFF2-40B4-BE49-F238E27FC236}">
                  <a16:creationId xmlns:a16="http://schemas.microsoft.com/office/drawing/2014/main" id="{F821BB9E-47FA-404F-B53A-223C8C3E49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16" name="Graphic 15">
              <a:extLst>
                <a:ext uri="{FF2B5EF4-FFF2-40B4-BE49-F238E27FC236}">
                  <a16:creationId xmlns:a16="http://schemas.microsoft.com/office/drawing/2014/main" id="{18CE22CE-B9A7-2349-8D4F-9995AA5B40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17" name="Graphic 16">
              <a:extLst>
                <a:ext uri="{FF2B5EF4-FFF2-40B4-BE49-F238E27FC236}">
                  <a16:creationId xmlns:a16="http://schemas.microsoft.com/office/drawing/2014/main" id="{CBC0503B-5044-284F-B7C6-B805B84E84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18" name="Graphic 17">
              <a:extLst>
                <a:ext uri="{FF2B5EF4-FFF2-40B4-BE49-F238E27FC236}">
                  <a16:creationId xmlns:a16="http://schemas.microsoft.com/office/drawing/2014/main" id="{890019E3-1C20-7346-A775-9710DCE5DA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19" name="Graphic 18">
              <a:extLst>
                <a:ext uri="{FF2B5EF4-FFF2-40B4-BE49-F238E27FC236}">
                  <a16:creationId xmlns:a16="http://schemas.microsoft.com/office/drawing/2014/main" id="{62035ED1-2F1D-2C4A-8DBB-FBCA8B391E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0" name="Oval 19">
            <a:extLst>
              <a:ext uri="{FF2B5EF4-FFF2-40B4-BE49-F238E27FC236}">
                <a16:creationId xmlns:a16="http://schemas.microsoft.com/office/drawing/2014/main" id="{E64BF0CE-5A6D-814C-9F55-3375B268992B}"/>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1" name="TextBox 20">
            <a:extLst>
              <a:ext uri="{FF2B5EF4-FFF2-40B4-BE49-F238E27FC236}">
                <a16:creationId xmlns:a16="http://schemas.microsoft.com/office/drawing/2014/main" id="{1AD02B92-F6A2-A649-83A0-27DC87D581D6}"/>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22" name="TextBox 21">
            <a:extLst>
              <a:ext uri="{FF2B5EF4-FFF2-40B4-BE49-F238E27FC236}">
                <a16:creationId xmlns:a16="http://schemas.microsoft.com/office/drawing/2014/main" id="{005D487D-644D-9548-9259-957B2C48156A}"/>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
        <p:nvSpPr>
          <p:cNvPr id="28" name="Oval 27">
            <a:extLst>
              <a:ext uri="{FF2B5EF4-FFF2-40B4-BE49-F238E27FC236}">
                <a16:creationId xmlns:a16="http://schemas.microsoft.com/office/drawing/2014/main" id="{0F31B6C1-2F4F-EE46-A5AE-6EC059BA4E42}"/>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9" name="Rectangle 28">
            <a:extLst>
              <a:ext uri="{FF2B5EF4-FFF2-40B4-BE49-F238E27FC236}">
                <a16:creationId xmlns:a16="http://schemas.microsoft.com/office/drawing/2014/main" id="{127F1302-3A80-0A48-BC14-DC58D45149E4}"/>
              </a:ext>
            </a:extLst>
          </p:cNvPr>
          <p:cNvSpPr/>
          <p:nvPr/>
        </p:nvSpPr>
        <p:spPr>
          <a:xfrm>
            <a:off x="5807770" y="2404638"/>
            <a:ext cx="3775232" cy="1311128"/>
          </a:xfrm>
          <a:prstGeom prst="rect">
            <a:avLst/>
          </a:prstGeom>
        </p:spPr>
        <p:txBody>
          <a:bodyPr wrap="square">
            <a:spAutoFit/>
          </a:bodyPr>
          <a:lstStyle/>
          <a:p>
            <a:pPr algn="ctr">
              <a:lnSpc>
                <a:spcPct val="90000"/>
              </a:lnSpc>
            </a:pPr>
            <a:r>
              <a:rPr lang="en-US" sz="4400">
                <a:solidFill>
                  <a:srgbClr val="336C81"/>
                </a:solidFill>
                <a:latin typeface="Arial"/>
                <a:cs typeface="Arial"/>
              </a:rPr>
              <a:t>Shared</a:t>
            </a:r>
          </a:p>
          <a:p>
            <a:pPr algn="ctr">
              <a:lnSpc>
                <a:spcPct val="90000"/>
              </a:lnSpc>
            </a:pPr>
            <a:r>
              <a:rPr lang="en-US" sz="4400">
                <a:solidFill>
                  <a:srgbClr val="336C81"/>
                </a:solidFill>
                <a:latin typeface="Arial"/>
                <a:cs typeface="Arial"/>
              </a:rPr>
              <a:t>Responsibility</a:t>
            </a:r>
          </a:p>
        </p:txBody>
      </p:sp>
      <p:sp>
        <p:nvSpPr>
          <p:cNvPr id="2" name="Title 1">
            <a:extLst>
              <a:ext uri="{FF2B5EF4-FFF2-40B4-BE49-F238E27FC236}">
                <a16:creationId xmlns:a16="http://schemas.microsoft.com/office/drawing/2014/main" id="{7A8DCBDD-A166-375F-47A0-06A56AAC2E01}"/>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cs typeface="Arial"/>
              </a:rPr>
              <a:t>Nebraska Early Childhood Strategic </a:t>
            </a:r>
            <a:endParaRPr lang="en-US">
              <a:solidFill>
                <a:schemeClr val="bg1"/>
              </a:solidFill>
              <a:latin typeface="Arial"/>
            </a:endParaRPr>
          </a:p>
          <a:p>
            <a:pPr algn="ctr"/>
            <a:r>
              <a:rPr lang="en-US" sz="4000">
                <a:solidFill>
                  <a:schemeClr val="bg1"/>
                </a:solidFill>
                <a:latin typeface="Arial"/>
                <a:cs typeface="Arial"/>
              </a:rPr>
              <a:t>Plan</a:t>
            </a:r>
            <a:endParaRPr lang="en-US">
              <a:solidFill>
                <a:schemeClr val="bg1"/>
              </a:solidFill>
              <a:latin typeface="Arial"/>
            </a:endParaRPr>
          </a:p>
          <a:p>
            <a:pPr algn="ctr"/>
            <a:r>
              <a:rPr lang="en-US" sz="4000">
                <a:solidFill>
                  <a:schemeClr val="bg1"/>
                </a:solidFill>
                <a:latin typeface="Arial"/>
                <a:cs typeface="Arial"/>
              </a:rPr>
              <a:t>Values</a:t>
            </a:r>
            <a:endParaRPr lang="en-US">
              <a:solidFill>
                <a:schemeClr val="bg1"/>
              </a:solidFill>
              <a:latin typeface="Arial"/>
            </a:endParaRPr>
          </a:p>
        </p:txBody>
      </p:sp>
    </p:spTree>
    <p:extLst>
      <p:ext uri="{BB962C8B-B14F-4D97-AF65-F5344CB8AC3E}">
        <p14:creationId xmlns:p14="http://schemas.microsoft.com/office/powerpoint/2010/main" val="3324703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58EBA-EF03-6F40-B873-1B8B5950E295}"/>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AB9AFA4-7D46-1341-A4EC-5054B00487A7}"/>
              </a:ext>
            </a:extLst>
          </p:cNvPr>
          <p:cNvGrpSpPr/>
          <p:nvPr/>
        </p:nvGrpSpPr>
        <p:grpSpPr>
          <a:xfrm>
            <a:off x="5208609" y="592383"/>
            <a:ext cx="5055200" cy="5012004"/>
            <a:chOff x="6598181" y="1467918"/>
            <a:chExt cx="1872557" cy="1856557"/>
          </a:xfrm>
        </p:grpSpPr>
        <p:pic>
          <p:nvPicPr>
            <p:cNvPr id="14" name="Graphic 13">
              <a:extLst>
                <a:ext uri="{FF2B5EF4-FFF2-40B4-BE49-F238E27FC236}">
                  <a16:creationId xmlns:a16="http://schemas.microsoft.com/office/drawing/2014/main" id="{3468F5D2-E41A-694B-96E3-8BB68253B5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16" name="Graphic 15">
              <a:extLst>
                <a:ext uri="{FF2B5EF4-FFF2-40B4-BE49-F238E27FC236}">
                  <a16:creationId xmlns:a16="http://schemas.microsoft.com/office/drawing/2014/main" id="{A77A57AA-7BAE-5F4E-AE55-39F3CE8653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17" name="Graphic 16">
              <a:extLst>
                <a:ext uri="{FF2B5EF4-FFF2-40B4-BE49-F238E27FC236}">
                  <a16:creationId xmlns:a16="http://schemas.microsoft.com/office/drawing/2014/main" id="{9CA3EF36-8A83-304F-8C1A-EC4076BF18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18" name="Graphic 17">
              <a:extLst>
                <a:ext uri="{FF2B5EF4-FFF2-40B4-BE49-F238E27FC236}">
                  <a16:creationId xmlns:a16="http://schemas.microsoft.com/office/drawing/2014/main" id="{17CF6243-51F1-724B-A806-56CC122E45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19" name="Graphic 18">
              <a:extLst>
                <a:ext uri="{FF2B5EF4-FFF2-40B4-BE49-F238E27FC236}">
                  <a16:creationId xmlns:a16="http://schemas.microsoft.com/office/drawing/2014/main" id="{C91E04B3-1AB0-DB4A-A04B-B26CF0F543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20" name="Graphic 19">
              <a:extLst>
                <a:ext uri="{FF2B5EF4-FFF2-40B4-BE49-F238E27FC236}">
                  <a16:creationId xmlns:a16="http://schemas.microsoft.com/office/drawing/2014/main" id="{564F9250-FD22-AE40-9F9E-C45DDD7A71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21" name="Graphic 20">
              <a:extLst>
                <a:ext uri="{FF2B5EF4-FFF2-40B4-BE49-F238E27FC236}">
                  <a16:creationId xmlns:a16="http://schemas.microsoft.com/office/drawing/2014/main" id="{A1E667A7-86DA-F74C-8604-DB83815D3F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2" name="Oval 21">
            <a:extLst>
              <a:ext uri="{FF2B5EF4-FFF2-40B4-BE49-F238E27FC236}">
                <a16:creationId xmlns:a16="http://schemas.microsoft.com/office/drawing/2014/main" id="{836FAB58-3707-9049-A656-C4B6C5F6499A}"/>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3" name="TextBox 22">
            <a:extLst>
              <a:ext uri="{FF2B5EF4-FFF2-40B4-BE49-F238E27FC236}">
                <a16:creationId xmlns:a16="http://schemas.microsoft.com/office/drawing/2014/main" id="{7FC13C97-1F28-DD4F-A469-147E49B3F005}"/>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24" name="TextBox 23">
            <a:extLst>
              <a:ext uri="{FF2B5EF4-FFF2-40B4-BE49-F238E27FC236}">
                <a16:creationId xmlns:a16="http://schemas.microsoft.com/office/drawing/2014/main" id="{7A4311E7-311D-2E4F-8AEE-EFD13438EB88}"/>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
        <p:nvSpPr>
          <p:cNvPr id="25" name="TextBox 24">
            <a:extLst>
              <a:ext uri="{FF2B5EF4-FFF2-40B4-BE49-F238E27FC236}">
                <a16:creationId xmlns:a16="http://schemas.microsoft.com/office/drawing/2014/main" id="{9DF345C6-9087-BF4E-91DF-7C53667CC00A}"/>
              </a:ext>
            </a:extLst>
          </p:cNvPr>
          <p:cNvSpPr txBox="1"/>
          <p:nvPr/>
        </p:nvSpPr>
        <p:spPr>
          <a:xfrm>
            <a:off x="10014544" y="2098078"/>
            <a:ext cx="2092433" cy="707886"/>
          </a:xfrm>
          <a:prstGeom prst="rect">
            <a:avLst/>
          </a:prstGeom>
          <a:noFill/>
        </p:spPr>
        <p:txBody>
          <a:bodyPr wrap="square" rtlCol="0">
            <a:spAutoFit/>
          </a:bodyPr>
          <a:lstStyle/>
          <a:p>
            <a:pPr algn="ctr"/>
            <a:r>
              <a:rPr lang="en-US" sz="2000" b="1">
                <a:solidFill>
                  <a:srgbClr val="336C81"/>
                </a:solidFill>
                <a:latin typeface="Arial"/>
                <a:cs typeface="Arial"/>
              </a:rPr>
              <a:t>Shared Responsibility </a:t>
            </a:r>
          </a:p>
        </p:txBody>
      </p:sp>
      <p:sp>
        <p:nvSpPr>
          <p:cNvPr id="30" name="Oval 29">
            <a:extLst>
              <a:ext uri="{FF2B5EF4-FFF2-40B4-BE49-F238E27FC236}">
                <a16:creationId xmlns:a16="http://schemas.microsoft.com/office/drawing/2014/main" id="{B084354B-C257-0C43-AA38-59292B1E3D05}"/>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1" name="Rectangle 30">
            <a:extLst>
              <a:ext uri="{FF2B5EF4-FFF2-40B4-BE49-F238E27FC236}">
                <a16:creationId xmlns:a16="http://schemas.microsoft.com/office/drawing/2014/main" id="{661F72E7-39D4-6C4E-BE45-224DDED3E571}"/>
              </a:ext>
            </a:extLst>
          </p:cNvPr>
          <p:cNvSpPr/>
          <p:nvPr/>
        </p:nvSpPr>
        <p:spPr>
          <a:xfrm>
            <a:off x="5799160" y="2154943"/>
            <a:ext cx="3775232" cy="1920526"/>
          </a:xfrm>
          <a:prstGeom prst="rect">
            <a:avLst/>
          </a:prstGeom>
        </p:spPr>
        <p:txBody>
          <a:bodyPr wrap="square">
            <a:spAutoFit/>
          </a:bodyPr>
          <a:lstStyle/>
          <a:p>
            <a:pPr algn="ctr">
              <a:lnSpc>
                <a:spcPct val="90000"/>
              </a:lnSpc>
            </a:pPr>
            <a:r>
              <a:rPr lang="en-US" sz="4400">
                <a:solidFill>
                  <a:srgbClr val="336C81"/>
                </a:solidFill>
                <a:latin typeface="Arial"/>
                <a:cs typeface="Arial"/>
              </a:rPr>
              <a:t>Community</a:t>
            </a:r>
          </a:p>
          <a:p>
            <a:pPr algn="ctr">
              <a:lnSpc>
                <a:spcPct val="90000"/>
              </a:lnSpc>
            </a:pPr>
            <a:r>
              <a:rPr lang="en-US" sz="4400">
                <a:solidFill>
                  <a:srgbClr val="336C81"/>
                </a:solidFill>
                <a:latin typeface="Arial"/>
                <a:cs typeface="Arial"/>
              </a:rPr>
              <a:t>Leadership &amp; Collaboration</a:t>
            </a:r>
          </a:p>
        </p:txBody>
      </p:sp>
      <p:sp>
        <p:nvSpPr>
          <p:cNvPr id="2" name="Title 1">
            <a:extLst>
              <a:ext uri="{FF2B5EF4-FFF2-40B4-BE49-F238E27FC236}">
                <a16:creationId xmlns:a16="http://schemas.microsoft.com/office/drawing/2014/main" id="{C904EB8E-BDCE-9E79-16F3-85C48CF92DC7}"/>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cs typeface="Arial"/>
              </a:rPr>
              <a:t>Nebraska Early Childhood Strategic </a:t>
            </a:r>
            <a:endParaRPr lang="en-US">
              <a:solidFill>
                <a:schemeClr val="bg1"/>
              </a:solidFill>
              <a:latin typeface="Arial"/>
            </a:endParaRPr>
          </a:p>
          <a:p>
            <a:pPr algn="ctr"/>
            <a:r>
              <a:rPr lang="en-US" sz="4000">
                <a:solidFill>
                  <a:schemeClr val="bg1"/>
                </a:solidFill>
                <a:latin typeface="Arial"/>
                <a:cs typeface="Arial"/>
              </a:rPr>
              <a:t>Plan</a:t>
            </a:r>
            <a:endParaRPr lang="en-US">
              <a:solidFill>
                <a:schemeClr val="bg1"/>
              </a:solidFill>
              <a:latin typeface="Arial"/>
            </a:endParaRPr>
          </a:p>
          <a:p>
            <a:pPr algn="ctr"/>
            <a:r>
              <a:rPr lang="en-US" sz="4000">
                <a:solidFill>
                  <a:schemeClr val="bg1"/>
                </a:solidFill>
                <a:latin typeface="Arial"/>
                <a:cs typeface="Arial"/>
              </a:rPr>
              <a:t>Values</a:t>
            </a:r>
            <a:endParaRPr lang="en-US">
              <a:solidFill>
                <a:schemeClr val="bg1"/>
              </a:solidFill>
              <a:latin typeface="Arial"/>
            </a:endParaRPr>
          </a:p>
        </p:txBody>
      </p:sp>
    </p:spTree>
    <p:extLst>
      <p:ext uri="{BB962C8B-B14F-4D97-AF65-F5344CB8AC3E}">
        <p14:creationId xmlns:p14="http://schemas.microsoft.com/office/powerpoint/2010/main" val="1856104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10EFF4-B684-1747-8D60-9C32E6E8F4E8}"/>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4D7DD32-E11B-F444-98B6-53BF50C64A99}"/>
              </a:ext>
            </a:extLst>
          </p:cNvPr>
          <p:cNvGrpSpPr/>
          <p:nvPr/>
        </p:nvGrpSpPr>
        <p:grpSpPr>
          <a:xfrm>
            <a:off x="5208609" y="592383"/>
            <a:ext cx="5055200" cy="5012004"/>
            <a:chOff x="6598181" y="1467918"/>
            <a:chExt cx="1872557" cy="1856557"/>
          </a:xfrm>
        </p:grpSpPr>
        <p:pic>
          <p:nvPicPr>
            <p:cNvPr id="16" name="Graphic 15">
              <a:extLst>
                <a:ext uri="{FF2B5EF4-FFF2-40B4-BE49-F238E27FC236}">
                  <a16:creationId xmlns:a16="http://schemas.microsoft.com/office/drawing/2014/main" id="{CA643CF3-D8D0-5948-92A7-79F50AC00E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17" name="Graphic 16">
              <a:extLst>
                <a:ext uri="{FF2B5EF4-FFF2-40B4-BE49-F238E27FC236}">
                  <a16:creationId xmlns:a16="http://schemas.microsoft.com/office/drawing/2014/main" id="{7217997F-996E-D745-A259-4DE682272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18" name="Graphic 17">
              <a:extLst>
                <a:ext uri="{FF2B5EF4-FFF2-40B4-BE49-F238E27FC236}">
                  <a16:creationId xmlns:a16="http://schemas.microsoft.com/office/drawing/2014/main" id="{DFD20F6C-2370-CD47-BF22-CC0589F7E8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19" name="Graphic 18">
              <a:extLst>
                <a:ext uri="{FF2B5EF4-FFF2-40B4-BE49-F238E27FC236}">
                  <a16:creationId xmlns:a16="http://schemas.microsoft.com/office/drawing/2014/main" id="{381502D4-F50B-814E-A36C-B9D35D766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20" name="Graphic 19">
              <a:extLst>
                <a:ext uri="{FF2B5EF4-FFF2-40B4-BE49-F238E27FC236}">
                  <a16:creationId xmlns:a16="http://schemas.microsoft.com/office/drawing/2014/main" id="{0357A5AB-1CA0-4845-86D8-18113427B3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21" name="Graphic 20">
              <a:extLst>
                <a:ext uri="{FF2B5EF4-FFF2-40B4-BE49-F238E27FC236}">
                  <a16:creationId xmlns:a16="http://schemas.microsoft.com/office/drawing/2014/main" id="{1D95FAF5-2A61-2B48-B40E-8B10CF06D3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22" name="Graphic 21">
              <a:extLst>
                <a:ext uri="{FF2B5EF4-FFF2-40B4-BE49-F238E27FC236}">
                  <a16:creationId xmlns:a16="http://schemas.microsoft.com/office/drawing/2014/main" id="{09288C09-5431-4946-AC45-1E5B9C9185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3" name="Oval 22">
            <a:extLst>
              <a:ext uri="{FF2B5EF4-FFF2-40B4-BE49-F238E27FC236}">
                <a16:creationId xmlns:a16="http://schemas.microsoft.com/office/drawing/2014/main" id="{B1BDA176-CB4F-2E45-BFEE-1F6E7D92C62B}"/>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4" name="TextBox 23">
            <a:extLst>
              <a:ext uri="{FF2B5EF4-FFF2-40B4-BE49-F238E27FC236}">
                <a16:creationId xmlns:a16="http://schemas.microsoft.com/office/drawing/2014/main" id="{761B5AFC-53D3-C24F-B52A-350443362EEF}"/>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25" name="TextBox 24">
            <a:extLst>
              <a:ext uri="{FF2B5EF4-FFF2-40B4-BE49-F238E27FC236}">
                <a16:creationId xmlns:a16="http://schemas.microsoft.com/office/drawing/2014/main" id="{A7494492-1676-694C-B974-ABB22BCB43F3}"/>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
        <p:nvSpPr>
          <p:cNvPr id="26" name="TextBox 25">
            <a:extLst>
              <a:ext uri="{FF2B5EF4-FFF2-40B4-BE49-F238E27FC236}">
                <a16:creationId xmlns:a16="http://schemas.microsoft.com/office/drawing/2014/main" id="{38A12E18-26EB-3E49-ACCA-1C2D24FFE03D}"/>
              </a:ext>
            </a:extLst>
          </p:cNvPr>
          <p:cNvSpPr txBox="1"/>
          <p:nvPr/>
        </p:nvSpPr>
        <p:spPr>
          <a:xfrm>
            <a:off x="10014544" y="2098078"/>
            <a:ext cx="2049382" cy="707886"/>
          </a:xfrm>
          <a:prstGeom prst="rect">
            <a:avLst/>
          </a:prstGeom>
          <a:noFill/>
        </p:spPr>
        <p:txBody>
          <a:bodyPr wrap="square" rtlCol="0">
            <a:spAutoFit/>
          </a:bodyPr>
          <a:lstStyle/>
          <a:p>
            <a:pPr algn="ctr"/>
            <a:r>
              <a:rPr lang="en-US" sz="2000" b="1">
                <a:solidFill>
                  <a:srgbClr val="336C81"/>
                </a:solidFill>
                <a:latin typeface="Arial"/>
                <a:cs typeface="Arial"/>
              </a:rPr>
              <a:t>Shared Responsibility </a:t>
            </a:r>
          </a:p>
        </p:txBody>
      </p:sp>
      <p:sp>
        <p:nvSpPr>
          <p:cNvPr id="27" name="TextBox 26">
            <a:extLst>
              <a:ext uri="{FF2B5EF4-FFF2-40B4-BE49-F238E27FC236}">
                <a16:creationId xmlns:a16="http://schemas.microsoft.com/office/drawing/2014/main" id="{E3FB1293-02A2-F944-8A88-EC542241E623}"/>
              </a:ext>
            </a:extLst>
          </p:cNvPr>
          <p:cNvSpPr txBox="1"/>
          <p:nvPr/>
        </p:nvSpPr>
        <p:spPr>
          <a:xfrm>
            <a:off x="9777800" y="4405632"/>
            <a:ext cx="1765278" cy="707886"/>
          </a:xfrm>
          <a:prstGeom prst="rect">
            <a:avLst/>
          </a:prstGeom>
          <a:noFill/>
        </p:spPr>
        <p:txBody>
          <a:bodyPr wrap="square" rtlCol="0">
            <a:spAutoFit/>
          </a:bodyPr>
          <a:lstStyle/>
          <a:p>
            <a:pPr algn="ctr"/>
            <a:r>
              <a:rPr lang="en-US" sz="2000" b="1">
                <a:solidFill>
                  <a:srgbClr val="336C81"/>
                </a:solidFill>
                <a:latin typeface="Arial"/>
                <a:cs typeface="Arial"/>
              </a:rPr>
              <a:t>Community Leadership </a:t>
            </a:r>
          </a:p>
        </p:txBody>
      </p:sp>
      <p:sp>
        <p:nvSpPr>
          <p:cNvPr id="31" name="Oval 30">
            <a:extLst>
              <a:ext uri="{FF2B5EF4-FFF2-40B4-BE49-F238E27FC236}">
                <a16:creationId xmlns:a16="http://schemas.microsoft.com/office/drawing/2014/main" id="{A5344369-CF6A-4142-9D11-6E8DEC66041A}"/>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2" name="Rectangle 31">
            <a:extLst>
              <a:ext uri="{FF2B5EF4-FFF2-40B4-BE49-F238E27FC236}">
                <a16:creationId xmlns:a16="http://schemas.microsoft.com/office/drawing/2014/main" id="{9FEE6E9A-6359-8342-B836-5759714CEE02}"/>
              </a:ext>
            </a:extLst>
          </p:cNvPr>
          <p:cNvSpPr/>
          <p:nvPr/>
        </p:nvSpPr>
        <p:spPr>
          <a:xfrm>
            <a:off x="5807770" y="2404638"/>
            <a:ext cx="3775232" cy="1311128"/>
          </a:xfrm>
          <a:prstGeom prst="rect">
            <a:avLst/>
          </a:prstGeom>
        </p:spPr>
        <p:txBody>
          <a:bodyPr wrap="square">
            <a:spAutoFit/>
          </a:bodyPr>
          <a:lstStyle/>
          <a:p>
            <a:pPr algn="ctr">
              <a:lnSpc>
                <a:spcPct val="90000"/>
              </a:lnSpc>
            </a:pPr>
            <a:r>
              <a:rPr lang="en-US" sz="4400">
                <a:solidFill>
                  <a:srgbClr val="336C81"/>
                </a:solidFill>
                <a:latin typeface="Arial"/>
                <a:cs typeface="Arial"/>
              </a:rPr>
              <a:t>Continuity</a:t>
            </a:r>
          </a:p>
          <a:p>
            <a:pPr algn="ctr">
              <a:lnSpc>
                <a:spcPct val="90000"/>
              </a:lnSpc>
            </a:pPr>
            <a:r>
              <a:rPr lang="en-US" sz="4400">
                <a:solidFill>
                  <a:srgbClr val="336C81"/>
                </a:solidFill>
                <a:latin typeface="Arial"/>
                <a:cs typeface="Arial"/>
              </a:rPr>
              <a:t>of Care</a:t>
            </a:r>
          </a:p>
        </p:txBody>
      </p:sp>
      <p:sp>
        <p:nvSpPr>
          <p:cNvPr id="2" name="Title 1">
            <a:extLst>
              <a:ext uri="{FF2B5EF4-FFF2-40B4-BE49-F238E27FC236}">
                <a16:creationId xmlns:a16="http://schemas.microsoft.com/office/drawing/2014/main" id="{02C4B2D5-0D9B-510A-B033-9DFCCDBCF950}"/>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cs typeface="Arial"/>
              </a:rPr>
              <a:t>Nebraska Early Childhood Strategic </a:t>
            </a:r>
            <a:endParaRPr lang="en-US">
              <a:solidFill>
                <a:schemeClr val="bg1"/>
              </a:solidFill>
              <a:latin typeface="Arial"/>
            </a:endParaRPr>
          </a:p>
          <a:p>
            <a:pPr algn="ctr"/>
            <a:r>
              <a:rPr lang="en-US" sz="4000">
                <a:solidFill>
                  <a:schemeClr val="bg1"/>
                </a:solidFill>
                <a:latin typeface="Arial"/>
                <a:cs typeface="Arial"/>
              </a:rPr>
              <a:t>Plan</a:t>
            </a:r>
            <a:endParaRPr lang="en-US">
              <a:solidFill>
                <a:schemeClr val="bg1"/>
              </a:solidFill>
              <a:latin typeface="Arial"/>
            </a:endParaRPr>
          </a:p>
          <a:p>
            <a:pPr algn="ctr"/>
            <a:r>
              <a:rPr lang="en-US" sz="4000">
                <a:solidFill>
                  <a:schemeClr val="bg1"/>
                </a:solidFill>
                <a:latin typeface="Arial"/>
                <a:cs typeface="Arial"/>
              </a:rPr>
              <a:t>Values</a:t>
            </a:r>
            <a:endParaRPr lang="en-US">
              <a:solidFill>
                <a:schemeClr val="bg1"/>
              </a:solidFill>
              <a:latin typeface="Arial"/>
            </a:endParaRPr>
          </a:p>
        </p:txBody>
      </p:sp>
    </p:spTree>
    <p:extLst>
      <p:ext uri="{BB962C8B-B14F-4D97-AF65-F5344CB8AC3E}">
        <p14:creationId xmlns:p14="http://schemas.microsoft.com/office/powerpoint/2010/main" val="4156720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03B7D1-2BA6-AD48-A782-83E2AB9987B5}"/>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5FB4792-839D-7846-92AE-158A5697F3BF}"/>
              </a:ext>
            </a:extLst>
          </p:cNvPr>
          <p:cNvGrpSpPr/>
          <p:nvPr/>
        </p:nvGrpSpPr>
        <p:grpSpPr>
          <a:xfrm>
            <a:off x="5208609" y="592383"/>
            <a:ext cx="5055200" cy="5012004"/>
            <a:chOff x="6598181" y="1467918"/>
            <a:chExt cx="1872557" cy="1856557"/>
          </a:xfrm>
        </p:grpSpPr>
        <p:pic>
          <p:nvPicPr>
            <p:cNvPr id="18" name="Graphic 17">
              <a:extLst>
                <a:ext uri="{FF2B5EF4-FFF2-40B4-BE49-F238E27FC236}">
                  <a16:creationId xmlns:a16="http://schemas.microsoft.com/office/drawing/2014/main" id="{3F2750CB-640C-124A-9A23-43C6F5D2F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19" name="Graphic 18">
              <a:extLst>
                <a:ext uri="{FF2B5EF4-FFF2-40B4-BE49-F238E27FC236}">
                  <a16:creationId xmlns:a16="http://schemas.microsoft.com/office/drawing/2014/main" id="{B518EA9E-D11A-7A49-8403-314753EA6C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20" name="Graphic 19">
              <a:extLst>
                <a:ext uri="{FF2B5EF4-FFF2-40B4-BE49-F238E27FC236}">
                  <a16:creationId xmlns:a16="http://schemas.microsoft.com/office/drawing/2014/main" id="{F8A60F10-D199-224E-B412-183305F159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21" name="Graphic 20">
              <a:extLst>
                <a:ext uri="{FF2B5EF4-FFF2-40B4-BE49-F238E27FC236}">
                  <a16:creationId xmlns:a16="http://schemas.microsoft.com/office/drawing/2014/main" id="{A3E6B6B6-F5A4-8B4A-9CFD-52EC44CD1A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22" name="Graphic 21">
              <a:extLst>
                <a:ext uri="{FF2B5EF4-FFF2-40B4-BE49-F238E27FC236}">
                  <a16:creationId xmlns:a16="http://schemas.microsoft.com/office/drawing/2014/main" id="{9E51FBA7-4522-F64E-BD0F-460E4DCF00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23" name="Graphic 22">
              <a:extLst>
                <a:ext uri="{FF2B5EF4-FFF2-40B4-BE49-F238E27FC236}">
                  <a16:creationId xmlns:a16="http://schemas.microsoft.com/office/drawing/2014/main" id="{DA4AE529-956A-7448-8D6B-E50CCC7DB4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24" name="Graphic 23">
              <a:extLst>
                <a:ext uri="{FF2B5EF4-FFF2-40B4-BE49-F238E27FC236}">
                  <a16:creationId xmlns:a16="http://schemas.microsoft.com/office/drawing/2014/main" id="{3FF4DFC5-CC81-5D4F-8ADF-49131903B6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5" name="Oval 24">
            <a:extLst>
              <a:ext uri="{FF2B5EF4-FFF2-40B4-BE49-F238E27FC236}">
                <a16:creationId xmlns:a16="http://schemas.microsoft.com/office/drawing/2014/main" id="{B9B1A624-E41F-3744-A52B-CBE92CA7D6D5}"/>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6" name="TextBox 25">
            <a:extLst>
              <a:ext uri="{FF2B5EF4-FFF2-40B4-BE49-F238E27FC236}">
                <a16:creationId xmlns:a16="http://schemas.microsoft.com/office/drawing/2014/main" id="{53CD68C2-802C-B447-BFE5-AF0EA6A915E9}"/>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27" name="TextBox 26">
            <a:extLst>
              <a:ext uri="{FF2B5EF4-FFF2-40B4-BE49-F238E27FC236}">
                <a16:creationId xmlns:a16="http://schemas.microsoft.com/office/drawing/2014/main" id="{BA38DACB-3B0D-1B46-AA01-ACEAA07A0634}"/>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
        <p:nvSpPr>
          <p:cNvPr id="28" name="TextBox 27">
            <a:extLst>
              <a:ext uri="{FF2B5EF4-FFF2-40B4-BE49-F238E27FC236}">
                <a16:creationId xmlns:a16="http://schemas.microsoft.com/office/drawing/2014/main" id="{A4ED1F95-306D-D346-9DAC-203D54F715F6}"/>
              </a:ext>
            </a:extLst>
          </p:cNvPr>
          <p:cNvSpPr txBox="1"/>
          <p:nvPr/>
        </p:nvSpPr>
        <p:spPr>
          <a:xfrm>
            <a:off x="10014544" y="2098078"/>
            <a:ext cx="2092433" cy="707886"/>
          </a:xfrm>
          <a:prstGeom prst="rect">
            <a:avLst/>
          </a:prstGeom>
          <a:noFill/>
        </p:spPr>
        <p:txBody>
          <a:bodyPr wrap="square" rtlCol="0">
            <a:spAutoFit/>
          </a:bodyPr>
          <a:lstStyle/>
          <a:p>
            <a:pPr algn="ctr"/>
            <a:r>
              <a:rPr lang="en-US" sz="2000" b="1">
                <a:solidFill>
                  <a:srgbClr val="336C81"/>
                </a:solidFill>
                <a:latin typeface="Arial"/>
                <a:cs typeface="Arial"/>
              </a:rPr>
              <a:t>Shared Responsibility </a:t>
            </a:r>
          </a:p>
        </p:txBody>
      </p:sp>
      <p:sp>
        <p:nvSpPr>
          <p:cNvPr id="29" name="TextBox 28">
            <a:extLst>
              <a:ext uri="{FF2B5EF4-FFF2-40B4-BE49-F238E27FC236}">
                <a16:creationId xmlns:a16="http://schemas.microsoft.com/office/drawing/2014/main" id="{14D976E0-BCB6-8342-83F4-95B789CE27DE}"/>
              </a:ext>
            </a:extLst>
          </p:cNvPr>
          <p:cNvSpPr txBox="1"/>
          <p:nvPr/>
        </p:nvSpPr>
        <p:spPr>
          <a:xfrm>
            <a:off x="9777800" y="4405632"/>
            <a:ext cx="1903041" cy="707886"/>
          </a:xfrm>
          <a:prstGeom prst="rect">
            <a:avLst/>
          </a:prstGeom>
          <a:noFill/>
        </p:spPr>
        <p:txBody>
          <a:bodyPr wrap="square" rtlCol="0">
            <a:spAutoFit/>
          </a:bodyPr>
          <a:lstStyle/>
          <a:p>
            <a:pPr algn="ctr"/>
            <a:r>
              <a:rPr lang="en-US" sz="2000" b="1">
                <a:solidFill>
                  <a:srgbClr val="336C81"/>
                </a:solidFill>
                <a:latin typeface="Arial"/>
                <a:cs typeface="Arial"/>
              </a:rPr>
              <a:t>Community Leadership </a:t>
            </a:r>
          </a:p>
        </p:txBody>
      </p:sp>
      <p:sp>
        <p:nvSpPr>
          <p:cNvPr id="33" name="Oval 32">
            <a:extLst>
              <a:ext uri="{FF2B5EF4-FFF2-40B4-BE49-F238E27FC236}">
                <a16:creationId xmlns:a16="http://schemas.microsoft.com/office/drawing/2014/main" id="{9478DE15-2B52-BD4E-8825-8963BDB20775}"/>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4" name="Rectangle 33">
            <a:extLst>
              <a:ext uri="{FF2B5EF4-FFF2-40B4-BE49-F238E27FC236}">
                <a16:creationId xmlns:a16="http://schemas.microsoft.com/office/drawing/2014/main" id="{122915FD-69AB-D94C-94C8-B1117F2A18C6}"/>
              </a:ext>
            </a:extLst>
          </p:cNvPr>
          <p:cNvSpPr/>
          <p:nvPr/>
        </p:nvSpPr>
        <p:spPr>
          <a:xfrm>
            <a:off x="5807770" y="2404638"/>
            <a:ext cx="3775232" cy="1311128"/>
          </a:xfrm>
          <a:prstGeom prst="rect">
            <a:avLst/>
          </a:prstGeom>
        </p:spPr>
        <p:txBody>
          <a:bodyPr wrap="square">
            <a:spAutoFit/>
          </a:bodyPr>
          <a:lstStyle/>
          <a:p>
            <a:pPr algn="ctr">
              <a:lnSpc>
                <a:spcPct val="90000"/>
              </a:lnSpc>
            </a:pPr>
            <a:r>
              <a:rPr lang="en-US" sz="4400">
                <a:solidFill>
                  <a:srgbClr val="336C81"/>
                </a:solidFill>
                <a:latin typeface="Arial"/>
                <a:cs typeface="Arial"/>
              </a:rPr>
              <a:t>Wise</a:t>
            </a:r>
          </a:p>
          <a:p>
            <a:pPr algn="ctr">
              <a:lnSpc>
                <a:spcPct val="90000"/>
              </a:lnSpc>
            </a:pPr>
            <a:r>
              <a:rPr lang="en-US" sz="4400">
                <a:solidFill>
                  <a:srgbClr val="336C81"/>
                </a:solidFill>
                <a:latin typeface="Arial"/>
                <a:cs typeface="Arial"/>
              </a:rPr>
              <a:t>Stewardship</a:t>
            </a:r>
          </a:p>
        </p:txBody>
      </p:sp>
      <p:sp>
        <p:nvSpPr>
          <p:cNvPr id="36" name="TextBox 35">
            <a:extLst>
              <a:ext uri="{FF2B5EF4-FFF2-40B4-BE49-F238E27FC236}">
                <a16:creationId xmlns:a16="http://schemas.microsoft.com/office/drawing/2014/main" id="{0039B4CD-C8BA-F147-9E14-D8CA18F88542}"/>
              </a:ext>
            </a:extLst>
          </p:cNvPr>
          <p:cNvSpPr txBox="1"/>
          <p:nvPr/>
        </p:nvSpPr>
        <p:spPr>
          <a:xfrm>
            <a:off x="6248042" y="5717642"/>
            <a:ext cx="2956932" cy="400110"/>
          </a:xfrm>
          <a:prstGeom prst="rect">
            <a:avLst/>
          </a:prstGeom>
          <a:noFill/>
        </p:spPr>
        <p:txBody>
          <a:bodyPr wrap="square" lIns="91440" tIns="45720" rIns="91440" bIns="45720" rtlCol="0" anchor="t">
            <a:spAutoFit/>
          </a:bodyPr>
          <a:lstStyle/>
          <a:p>
            <a:pPr algn="ctr"/>
            <a:r>
              <a:rPr lang="en-US" sz="2000" b="1">
                <a:solidFill>
                  <a:srgbClr val="336C81"/>
                </a:solidFill>
                <a:latin typeface="Arial"/>
                <a:cs typeface="Arial"/>
              </a:rPr>
              <a:t>Continuity of Care</a:t>
            </a:r>
          </a:p>
        </p:txBody>
      </p:sp>
      <p:sp>
        <p:nvSpPr>
          <p:cNvPr id="2" name="Title 1">
            <a:extLst>
              <a:ext uri="{FF2B5EF4-FFF2-40B4-BE49-F238E27FC236}">
                <a16:creationId xmlns:a16="http://schemas.microsoft.com/office/drawing/2014/main" id="{4E0276AB-993D-EE95-A81D-AAA53C84001D}"/>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dirty="0">
                <a:solidFill>
                  <a:schemeClr val="bg1"/>
                </a:solidFill>
                <a:latin typeface="Arial"/>
                <a:cs typeface="Arial"/>
              </a:rPr>
              <a:t>Nebraska Early Childhood Strategic </a:t>
            </a:r>
            <a:endParaRPr lang="en-US" dirty="0">
              <a:solidFill>
                <a:schemeClr val="bg1"/>
              </a:solidFill>
              <a:latin typeface="Arial"/>
            </a:endParaRPr>
          </a:p>
          <a:p>
            <a:pPr algn="ctr"/>
            <a:r>
              <a:rPr lang="en-US" sz="4000" dirty="0">
                <a:solidFill>
                  <a:schemeClr val="bg1"/>
                </a:solidFill>
                <a:latin typeface="Arial"/>
                <a:cs typeface="Arial"/>
              </a:rPr>
              <a:t>Plan</a:t>
            </a:r>
            <a:endParaRPr lang="en-US" dirty="0">
              <a:solidFill>
                <a:schemeClr val="bg1"/>
              </a:solidFill>
              <a:latin typeface="Arial"/>
            </a:endParaRPr>
          </a:p>
          <a:p>
            <a:pPr algn="ctr"/>
            <a:r>
              <a:rPr lang="en-US" sz="4000" dirty="0">
                <a:solidFill>
                  <a:schemeClr val="bg1"/>
                </a:solidFill>
                <a:latin typeface="Arial"/>
                <a:cs typeface="Arial"/>
              </a:rPr>
              <a:t>Values</a:t>
            </a:r>
            <a:endParaRPr lang="en-US" dirty="0">
              <a:solidFill>
                <a:schemeClr val="bg1"/>
              </a:solidFill>
              <a:latin typeface="Arial"/>
            </a:endParaRPr>
          </a:p>
        </p:txBody>
      </p:sp>
    </p:spTree>
    <p:extLst>
      <p:ext uri="{BB962C8B-B14F-4D97-AF65-F5344CB8AC3E}">
        <p14:creationId xmlns:p14="http://schemas.microsoft.com/office/powerpoint/2010/main" val="3621255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05EA38-4796-B740-BE4B-EEB4E3540074}"/>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7F573F5-67D0-BD44-B7C3-F2168ABC2E72}"/>
              </a:ext>
            </a:extLst>
          </p:cNvPr>
          <p:cNvGrpSpPr/>
          <p:nvPr/>
        </p:nvGrpSpPr>
        <p:grpSpPr>
          <a:xfrm>
            <a:off x="5208609" y="592383"/>
            <a:ext cx="5055200" cy="5012004"/>
            <a:chOff x="6598181" y="1467918"/>
            <a:chExt cx="1872557" cy="1856557"/>
          </a:xfrm>
        </p:grpSpPr>
        <p:pic>
          <p:nvPicPr>
            <p:cNvPr id="19" name="Graphic 18">
              <a:extLst>
                <a:ext uri="{FF2B5EF4-FFF2-40B4-BE49-F238E27FC236}">
                  <a16:creationId xmlns:a16="http://schemas.microsoft.com/office/drawing/2014/main" id="{2FB07767-4468-0644-A061-2B36AB106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20" name="Graphic 19">
              <a:extLst>
                <a:ext uri="{FF2B5EF4-FFF2-40B4-BE49-F238E27FC236}">
                  <a16:creationId xmlns:a16="http://schemas.microsoft.com/office/drawing/2014/main" id="{E79866FB-AD53-C443-8C0C-76FDDEC83F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21" name="Graphic 20">
              <a:extLst>
                <a:ext uri="{FF2B5EF4-FFF2-40B4-BE49-F238E27FC236}">
                  <a16:creationId xmlns:a16="http://schemas.microsoft.com/office/drawing/2014/main" id="{D6A82A8C-7D9A-1E48-ACEE-885E2C2828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22" name="Graphic 21">
              <a:extLst>
                <a:ext uri="{FF2B5EF4-FFF2-40B4-BE49-F238E27FC236}">
                  <a16:creationId xmlns:a16="http://schemas.microsoft.com/office/drawing/2014/main" id="{510206D4-19D0-6F4C-80E6-4D6143B1B4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23" name="Graphic 22">
              <a:extLst>
                <a:ext uri="{FF2B5EF4-FFF2-40B4-BE49-F238E27FC236}">
                  <a16:creationId xmlns:a16="http://schemas.microsoft.com/office/drawing/2014/main" id="{FFDCA4B4-9B5F-AE42-AE6E-B8619684D2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24" name="Graphic 23">
              <a:extLst>
                <a:ext uri="{FF2B5EF4-FFF2-40B4-BE49-F238E27FC236}">
                  <a16:creationId xmlns:a16="http://schemas.microsoft.com/office/drawing/2014/main" id="{3EF9E4DF-098A-4C43-8657-3AA54D730C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25" name="Graphic 24">
              <a:extLst>
                <a:ext uri="{FF2B5EF4-FFF2-40B4-BE49-F238E27FC236}">
                  <a16:creationId xmlns:a16="http://schemas.microsoft.com/office/drawing/2014/main" id="{6371DE02-DB3C-2C4C-9D78-5E255E0CDF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6" name="Oval 25">
            <a:extLst>
              <a:ext uri="{FF2B5EF4-FFF2-40B4-BE49-F238E27FC236}">
                <a16:creationId xmlns:a16="http://schemas.microsoft.com/office/drawing/2014/main" id="{C9232919-768A-A447-8199-C25E46853B1C}"/>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7" name="TextBox 26">
            <a:extLst>
              <a:ext uri="{FF2B5EF4-FFF2-40B4-BE49-F238E27FC236}">
                <a16:creationId xmlns:a16="http://schemas.microsoft.com/office/drawing/2014/main" id="{E45BF1E6-7FE7-EA48-8410-5C148696D37A}"/>
              </a:ext>
            </a:extLst>
          </p:cNvPr>
          <p:cNvSpPr txBox="1"/>
          <p:nvPr/>
        </p:nvSpPr>
        <p:spPr>
          <a:xfrm>
            <a:off x="5455962" y="534492"/>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29" name="TextBox 28">
            <a:extLst>
              <a:ext uri="{FF2B5EF4-FFF2-40B4-BE49-F238E27FC236}">
                <a16:creationId xmlns:a16="http://schemas.microsoft.com/office/drawing/2014/main" id="{46A10B20-CCF8-7245-9284-5B2EAD748F05}"/>
              </a:ext>
            </a:extLst>
          </p:cNvPr>
          <p:cNvSpPr txBox="1"/>
          <p:nvPr/>
        </p:nvSpPr>
        <p:spPr>
          <a:xfrm>
            <a:off x="10023154" y="2098078"/>
            <a:ext cx="2040772" cy="707886"/>
          </a:xfrm>
          <a:prstGeom prst="rect">
            <a:avLst/>
          </a:prstGeom>
          <a:noFill/>
        </p:spPr>
        <p:txBody>
          <a:bodyPr wrap="square" rtlCol="0">
            <a:spAutoFit/>
          </a:bodyPr>
          <a:lstStyle/>
          <a:p>
            <a:pPr algn="ctr"/>
            <a:r>
              <a:rPr lang="en-US" sz="2000" b="1">
                <a:solidFill>
                  <a:srgbClr val="336C81"/>
                </a:solidFill>
                <a:latin typeface="Arial"/>
                <a:cs typeface="Arial"/>
              </a:rPr>
              <a:t>Shared Responsibility </a:t>
            </a:r>
          </a:p>
        </p:txBody>
      </p:sp>
      <p:sp>
        <p:nvSpPr>
          <p:cNvPr id="30" name="TextBox 29">
            <a:extLst>
              <a:ext uri="{FF2B5EF4-FFF2-40B4-BE49-F238E27FC236}">
                <a16:creationId xmlns:a16="http://schemas.microsoft.com/office/drawing/2014/main" id="{1AAE7858-3D90-3C47-A450-51FDF0974F3C}"/>
              </a:ext>
            </a:extLst>
          </p:cNvPr>
          <p:cNvSpPr txBox="1"/>
          <p:nvPr/>
        </p:nvSpPr>
        <p:spPr>
          <a:xfrm>
            <a:off x="9777800" y="4405632"/>
            <a:ext cx="1859990" cy="707886"/>
          </a:xfrm>
          <a:prstGeom prst="rect">
            <a:avLst/>
          </a:prstGeom>
          <a:noFill/>
        </p:spPr>
        <p:txBody>
          <a:bodyPr wrap="square" rtlCol="0">
            <a:spAutoFit/>
          </a:bodyPr>
          <a:lstStyle/>
          <a:p>
            <a:pPr algn="ctr"/>
            <a:r>
              <a:rPr lang="en-US" sz="2000" b="1">
                <a:solidFill>
                  <a:srgbClr val="336C81"/>
                </a:solidFill>
                <a:latin typeface="Arial"/>
                <a:cs typeface="Arial"/>
              </a:rPr>
              <a:t>Community Leadership </a:t>
            </a:r>
          </a:p>
        </p:txBody>
      </p:sp>
      <p:sp>
        <p:nvSpPr>
          <p:cNvPr id="31" name="TextBox 30">
            <a:extLst>
              <a:ext uri="{FF2B5EF4-FFF2-40B4-BE49-F238E27FC236}">
                <a16:creationId xmlns:a16="http://schemas.microsoft.com/office/drawing/2014/main" id="{2D892C5C-399C-624D-BCB6-A353671F380B}"/>
              </a:ext>
            </a:extLst>
          </p:cNvPr>
          <p:cNvSpPr txBox="1"/>
          <p:nvPr/>
        </p:nvSpPr>
        <p:spPr>
          <a:xfrm>
            <a:off x="6248042" y="5717642"/>
            <a:ext cx="2956932" cy="400110"/>
          </a:xfrm>
          <a:prstGeom prst="rect">
            <a:avLst/>
          </a:prstGeom>
          <a:noFill/>
        </p:spPr>
        <p:txBody>
          <a:bodyPr wrap="square" rtlCol="0">
            <a:spAutoFit/>
          </a:bodyPr>
          <a:lstStyle/>
          <a:p>
            <a:pPr algn="ctr"/>
            <a:r>
              <a:rPr lang="en-US" sz="2000" b="1">
                <a:solidFill>
                  <a:srgbClr val="336C81"/>
                </a:solidFill>
                <a:latin typeface="Arial"/>
                <a:cs typeface="Arial"/>
              </a:rPr>
              <a:t>Continuity of Care</a:t>
            </a:r>
          </a:p>
        </p:txBody>
      </p:sp>
      <p:sp>
        <p:nvSpPr>
          <p:cNvPr id="32" name="TextBox 31">
            <a:extLst>
              <a:ext uri="{FF2B5EF4-FFF2-40B4-BE49-F238E27FC236}">
                <a16:creationId xmlns:a16="http://schemas.microsoft.com/office/drawing/2014/main" id="{7132235A-674E-444D-9241-BC3801068549}"/>
              </a:ext>
            </a:extLst>
          </p:cNvPr>
          <p:cNvSpPr txBox="1"/>
          <p:nvPr/>
        </p:nvSpPr>
        <p:spPr>
          <a:xfrm>
            <a:off x="3994438" y="4361979"/>
            <a:ext cx="1948143" cy="707886"/>
          </a:xfrm>
          <a:prstGeom prst="rect">
            <a:avLst/>
          </a:prstGeom>
          <a:noFill/>
        </p:spPr>
        <p:txBody>
          <a:bodyPr wrap="square" rtlCol="0">
            <a:spAutoFit/>
          </a:bodyPr>
          <a:lstStyle/>
          <a:p>
            <a:pPr algn="ctr"/>
            <a:r>
              <a:rPr lang="en-US" sz="2000" b="1">
                <a:solidFill>
                  <a:srgbClr val="336C81"/>
                </a:solidFill>
                <a:latin typeface="Arial"/>
                <a:cs typeface="Arial"/>
              </a:rPr>
              <a:t>Wise Stewardship </a:t>
            </a:r>
          </a:p>
        </p:txBody>
      </p:sp>
      <p:sp>
        <p:nvSpPr>
          <p:cNvPr id="34" name="Oval 33">
            <a:extLst>
              <a:ext uri="{FF2B5EF4-FFF2-40B4-BE49-F238E27FC236}">
                <a16:creationId xmlns:a16="http://schemas.microsoft.com/office/drawing/2014/main" id="{D8E4700F-5116-374C-A838-E1F4E204664B}"/>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5" name="Rectangle 34">
            <a:extLst>
              <a:ext uri="{FF2B5EF4-FFF2-40B4-BE49-F238E27FC236}">
                <a16:creationId xmlns:a16="http://schemas.microsoft.com/office/drawing/2014/main" id="{7B8A6ADF-BE50-DE46-A4F5-8CC8A718DD47}"/>
              </a:ext>
            </a:extLst>
          </p:cNvPr>
          <p:cNvSpPr/>
          <p:nvPr/>
        </p:nvSpPr>
        <p:spPr>
          <a:xfrm>
            <a:off x="5807770" y="2404638"/>
            <a:ext cx="3775232" cy="1311128"/>
          </a:xfrm>
          <a:prstGeom prst="rect">
            <a:avLst/>
          </a:prstGeom>
        </p:spPr>
        <p:txBody>
          <a:bodyPr wrap="square">
            <a:spAutoFit/>
          </a:bodyPr>
          <a:lstStyle/>
          <a:p>
            <a:pPr algn="ctr">
              <a:lnSpc>
                <a:spcPct val="90000"/>
              </a:lnSpc>
            </a:pPr>
            <a:r>
              <a:rPr lang="en-US" sz="4400">
                <a:solidFill>
                  <a:srgbClr val="336C81"/>
                </a:solidFill>
                <a:latin typeface="Arial"/>
                <a:cs typeface="Arial"/>
              </a:rPr>
              <a:t>Continuous Improvement</a:t>
            </a:r>
          </a:p>
        </p:txBody>
      </p:sp>
      <p:sp>
        <p:nvSpPr>
          <p:cNvPr id="2" name="Title 1">
            <a:extLst>
              <a:ext uri="{FF2B5EF4-FFF2-40B4-BE49-F238E27FC236}">
                <a16:creationId xmlns:a16="http://schemas.microsoft.com/office/drawing/2014/main" id="{63E887E6-934B-68C6-816F-F38B2F8AFC4E}"/>
              </a:ext>
            </a:extLst>
          </p:cNvPr>
          <p:cNvSpPr txBox="1">
            <a:spLocks/>
          </p:cNvSpPr>
          <p:nvPr/>
        </p:nvSpPr>
        <p:spPr>
          <a:xfrm>
            <a:off x="0" y="1748928"/>
            <a:ext cx="3470126" cy="33601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a:solidFill>
                  <a:schemeClr val="bg1"/>
                </a:solidFill>
                <a:latin typeface="Arial"/>
                <a:cs typeface="Arial"/>
              </a:rPr>
              <a:t>Nebraska Early Childhood Strategic </a:t>
            </a:r>
            <a:endParaRPr lang="en-US">
              <a:solidFill>
                <a:schemeClr val="bg1"/>
              </a:solidFill>
              <a:latin typeface="Arial"/>
            </a:endParaRPr>
          </a:p>
          <a:p>
            <a:pPr algn="ctr"/>
            <a:r>
              <a:rPr lang="en-US" sz="4000">
                <a:solidFill>
                  <a:schemeClr val="bg1"/>
                </a:solidFill>
                <a:latin typeface="Arial"/>
                <a:cs typeface="Arial"/>
              </a:rPr>
              <a:t>Plan</a:t>
            </a:r>
            <a:endParaRPr lang="en-US">
              <a:solidFill>
                <a:schemeClr val="bg1"/>
              </a:solidFill>
              <a:latin typeface="Arial"/>
            </a:endParaRPr>
          </a:p>
          <a:p>
            <a:pPr algn="ctr"/>
            <a:r>
              <a:rPr lang="en-US" sz="4000">
                <a:solidFill>
                  <a:schemeClr val="bg1"/>
                </a:solidFill>
                <a:latin typeface="Arial"/>
                <a:cs typeface="Arial"/>
              </a:rPr>
              <a:t>Values</a:t>
            </a:r>
            <a:endParaRPr lang="en-US">
              <a:solidFill>
                <a:schemeClr val="bg1"/>
              </a:solidFill>
              <a:latin typeface="Arial"/>
            </a:endParaRPr>
          </a:p>
        </p:txBody>
      </p:sp>
      <p:sp>
        <p:nvSpPr>
          <p:cNvPr id="3" name="TextBox 2">
            <a:extLst>
              <a:ext uri="{FF2B5EF4-FFF2-40B4-BE49-F238E27FC236}">
                <a16:creationId xmlns:a16="http://schemas.microsoft.com/office/drawing/2014/main" id="{F08AFB9B-FBDF-25E3-FF4E-970AB5D6157A}"/>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Tree>
    <p:extLst>
      <p:ext uri="{BB962C8B-B14F-4D97-AF65-F5344CB8AC3E}">
        <p14:creationId xmlns:p14="http://schemas.microsoft.com/office/powerpoint/2010/main" val="3283248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1E4EC5-64EB-C44C-A2C1-0DC8A5FC6D0B}"/>
              </a:ext>
            </a:extLst>
          </p:cNvPr>
          <p:cNvSpPr/>
          <p:nvPr/>
        </p:nvSpPr>
        <p:spPr>
          <a:xfrm>
            <a:off x="0" y="0"/>
            <a:ext cx="3492337" cy="6858000"/>
          </a:xfrm>
          <a:prstGeom prst="rect">
            <a:avLst/>
          </a:prstGeom>
          <a:solidFill>
            <a:srgbClr val="3C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35D1108-0A94-4C56-A5A9-71753A80B1E3}"/>
              </a:ext>
            </a:extLst>
          </p:cNvPr>
          <p:cNvSpPr txBox="1">
            <a:spLocks/>
          </p:cNvSpPr>
          <p:nvPr/>
        </p:nvSpPr>
        <p:spPr>
          <a:xfrm>
            <a:off x="290086" y="1"/>
            <a:ext cx="3118851" cy="6857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4000" b="1">
                <a:solidFill>
                  <a:schemeClr val="bg1"/>
                </a:solidFill>
              </a:rPr>
              <a:t>The four goals are grounded in seven values.</a:t>
            </a:r>
            <a:endParaRPr lang="en-US" sz="3200" b="1">
              <a:solidFill>
                <a:schemeClr val="bg1"/>
              </a:solidFill>
            </a:endParaRPr>
          </a:p>
        </p:txBody>
      </p:sp>
      <p:grpSp>
        <p:nvGrpSpPr>
          <p:cNvPr id="20" name="Group 19">
            <a:extLst>
              <a:ext uri="{FF2B5EF4-FFF2-40B4-BE49-F238E27FC236}">
                <a16:creationId xmlns:a16="http://schemas.microsoft.com/office/drawing/2014/main" id="{3DBC4577-C243-5744-82A4-834240246AC7}"/>
              </a:ext>
            </a:extLst>
          </p:cNvPr>
          <p:cNvGrpSpPr/>
          <p:nvPr/>
        </p:nvGrpSpPr>
        <p:grpSpPr>
          <a:xfrm>
            <a:off x="5208609" y="592383"/>
            <a:ext cx="5055200" cy="5012004"/>
            <a:chOff x="6598181" y="1467918"/>
            <a:chExt cx="1872557" cy="1856557"/>
          </a:xfrm>
        </p:grpSpPr>
        <p:pic>
          <p:nvPicPr>
            <p:cNvPr id="21" name="Graphic 20">
              <a:extLst>
                <a:ext uri="{FF2B5EF4-FFF2-40B4-BE49-F238E27FC236}">
                  <a16:creationId xmlns:a16="http://schemas.microsoft.com/office/drawing/2014/main" id="{7FAE7318-DB3B-D54D-A03F-CF267CEA3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22" name="Graphic 21">
              <a:extLst>
                <a:ext uri="{FF2B5EF4-FFF2-40B4-BE49-F238E27FC236}">
                  <a16:creationId xmlns:a16="http://schemas.microsoft.com/office/drawing/2014/main" id="{CF892593-E6DE-CE44-BC38-79EA0DDAB4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23" name="Graphic 22">
              <a:extLst>
                <a:ext uri="{FF2B5EF4-FFF2-40B4-BE49-F238E27FC236}">
                  <a16:creationId xmlns:a16="http://schemas.microsoft.com/office/drawing/2014/main" id="{CC031634-9C4C-474B-AD74-633A540793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24" name="Graphic 23">
              <a:extLst>
                <a:ext uri="{FF2B5EF4-FFF2-40B4-BE49-F238E27FC236}">
                  <a16:creationId xmlns:a16="http://schemas.microsoft.com/office/drawing/2014/main" id="{AA1425BB-E490-F849-8518-ED96B84894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25" name="Graphic 24">
              <a:extLst>
                <a:ext uri="{FF2B5EF4-FFF2-40B4-BE49-F238E27FC236}">
                  <a16:creationId xmlns:a16="http://schemas.microsoft.com/office/drawing/2014/main" id="{99E0C63B-891C-AF43-8813-932437CF2C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26" name="Graphic 25">
              <a:extLst>
                <a:ext uri="{FF2B5EF4-FFF2-40B4-BE49-F238E27FC236}">
                  <a16:creationId xmlns:a16="http://schemas.microsoft.com/office/drawing/2014/main" id="{16F60D9D-72E7-F441-868E-2D9755C5A7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27" name="Graphic 26">
              <a:extLst>
                <a:ext uri="{FF2B5EF4-FFF2-40B4-BE49-F238E27FC236}">
                  <a16:creationId xmlns:a16="http://schemas.microsoft.com/office/drawing/2014/main" id="{2CA8D58D-A0CC-504B-BBEF-0E099307F7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8181" y="1810944"/>
              <a:ext cx="965200" cy="800100"/>
            </a:xfrm>
            <a:prstGeom prst="rect">
              <a:avLst/>
            </a:prstGeom>
          </p:spPr>
        </p:pic>
      </p:grpSp>
      <p:sp>
        <p:nvSpPr>
          <p:cNvPr id="28" name="Oval 27">
            <a:extLst>
              <a:ext uri="{FF2B5EF4-FFF2-40B4-BE49-F238E27FC236}">
                <a16:creationId xmlns:a16="http://schemas.microsoft.com/office/drawing/2014/main" id="{949A6B96-B4C6-FC40-A6FB-7885C25F9337}"/>
              </a:ext>
            </a:extLst>
          </p:cNvPr>
          <p:cNvSpPr/>
          <p:nvPr/>
        </p:nvSpPr>
        <p:spPr>
          <a:xfrm>
            <a:off x="5771169" y="1155313"/>
            <a:ext cx="3914554" cy="3914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9" name="TextBox 28">
            <a:extLst>
              <a:ext uri="{FF2B5EF4-FFF2-40B4-BE49-F238E27FC236}">
                <a16:creationId xmlns:a16="http://schemas.microsoft.com/office/drawing/2014/main" id="{ACADEB6A-0D47-F34C-9564-887BBCF22FD5}"/>
              </a:ext>
            </a:extLst>
          </p:cNvPr>
          <p:cNvSpPr txBox="1"/>
          <p:nvPr/>
        </p:nvSpPr>
        <p:spPr>
          <a:xfrm>
            <a:off x="5458348" y="533885"/>
            <a:ext cx="1158212" cy="400110"/>
          </a:xfrm>
          <a:prstGeom prst="rect">
            <a:avLst/>
          </a:prstGeom>
          <a:noFill/>
        </p:spPr>
        <p:txBody>
          <a:bodyPr wrap="square" rtlCol="0">
            <a:spAutoFit/>
          </a:bodyPr>
          <a:lstStyle/>
          <a:p>
            <a:pPr algn="ctr"/>
            <a:r>
              <a:rPr lang="en-US" sz="2000" b="1">
                <a:solidFill>
                  <a:srgbClr val="336C81"/>
                </a:solidFill>
                <a:latin typeface="Arial"/>
                <a:cs typeface="Arial"/>
              </a:rPr>
              <a:t>Equity </a:t>
            </a:r>
          </a:p>
        </p:txBody>
      </p:sp>
      <p:sp>
        <p:nvSpPr>
          <p:cNvPr id="30" name="TextBox 29">
            <a:extLst>
              <a:ext uri="{FF2B5EF4-FFF2-40B4-BE49-F238E27FC236}">
                <a16:creationId xmlns:a16="http://schemas.microsoft.com/office/drawing/2014/main" id="{0881F348-FD1B-0349-A576-293689E39FA3}"/>
              </a:ext>
            </a:extLst>
          </p:cNvPr>
          <p:cNvSpPr txBox="1"/>
          <p:nvPr/>
        </p:nvSpPr>
        <p:spPr>
          <a:xfrm>
            <a:off x="8688295" y="534492"/>
            <a:ext cx="1911620" cy="400110"/>
          </a:xfrm>
          <a:prstGeom prst="rect">
            <a:avLst/>
          </a:prstGeom>
          <a:noFill/>
        </p:spPr>
        <p:txBody>
          <a:bodyPr wrap="square" rtlCol="0">
            <a:spAutoFit/>
          </a:bodyPr>
          <a:lstStyle/>
          <a:p>
            <a:pPr algn="ctr"/>
            <a:r>
              <a:rPr lang="en-US" sz="2000" b="1">
                <a:solidFill>
                  <a:srgbClr val="336C81"/>
                </a:solidFill>
                <a:latin typeface="Arial"/>
                <a:cs typeface="Arial"/>
              </a:rPr>
              <a:t>Whole Child  </a:t>
            </a:r>
          </a:p>
        </p:txBody>
      </p:sp>
      <p:sp>
        <p:nvSpPr>
          <p:cNvPr id="31" name="TextBox 30">
            <a:extLst>
              <a:ext uri="{FF2B5EF4-FFF2-40B4-BE49-F238E27FC236}">
                <a16:creationId xmlns:a16="http://schemas.microsoft.com/office/drawing/2014/main" id="{56F60E21-70B2-C54E-AC88-FBAFC9E49366}"/>
              </a:ext>
            </a:extLst>
          </p:cNvPr>
          <p:cNvSpPr txBox="1"/>
          <p:nvPr/>
        </p:nvSpPr>
        <p:spPr>
          <a:xfrm>
            <a:off x="10014544" y="2098078"/>
            <a:ext cx="2092433" cy="707886"/>
          </a:xfrm>
          <a:prstGeom prst="rect">
            <a:avLst/>
          </a:prstGeom>
          <a:noFill/>
        </p:spPr>
        <p:txBody>
          <a:bodyPr wrap="square" rtlCol="0">
            <a:spAutoFit/>
          </a:bodyPr>
          <a:lstStyle/>
          <a:p>
            <a:pPr algn="ctr"/>
            <a:r>
              <a:rPr lang="en-US" sz="2000" b="1">
                <a:solidFill>
                  <a:srgbClr val="336C81"/>
                </a:solidFill>
                <a:latin typeface="Arial"/>
                <a:cs typeface="Arial"/>
              </a:rPr>
              <a:t>Shared Responsibility </a:t>
            </a:r>
          </a:p>
        </p:txBody>
      </p:sp>
      <p:sp>
        <p:nvSpPr>
          <p:cNvPr id="32" name="TextBox 31">
            <a:extLst>
              <a:ext uri="{FF2B5EF4-FFF2-40B4-BE49-F238E27FC236}">
                <a16:creationId xmlns:a16="http://schemas.microsoft.com/office/drawing/2014/main" id="{071B8E5F-34F9-DA4D-BE5C-BC1DF4873D91}"/>
              </a:ext>
            </a:extLst>
          </p:cNvPr>
          <p:cNvSpPr txBox="1"/>
          <p:nvPr/>
        </p:nvSpPr>
        <p:spPr>
          <a:xfrm>
            <a:off x="9777800" y="4405632"/>
            <a:ext cx="1868600" cy="707886"/>
          </a:xfrm>
          <a:prstGeom prst="rect">
            <a:avLst/>
          </a:prstGeom>
          <a:noFill/>
        </p:spPr>
        <p:txBody>
          <a:bodyPr wrap="square" rtlCol="0">
            <a:spAutoFit/>
          </a:bodyPr>
          <a:lstStyle/>
          <a:p>
            <a:pPr algn="ctr"/>
            <a:r>
              <a:rPr lang="en-US" sz="2000" b="1">
                <a:solidFill>
                  <a:srgbClr val="336C81"/>
                </a:solidFill>
                <a:latin typeface="Arial"/>
                <a:cs typeface="Arial"/>
              </a:rPr>
              <a:t>Community Leadership </a:t>
            </a:r>
          </a:p>
        </p:txBody>
      </p:sp>
      <p:sp>
        <p:nvSpPr>
          <p:cNvPr id="34" name="TextBox 33">
            <a:extLst>
              <a:ext uri="{FF2B5EF4-FFF2-40B4-BE49-F238E27FC236}">
                <a16:creationId xmlns:a16="http://schemas.microsoft.com/office/drawing/2014/main" id="{F5DE4E26-65C4-3F4E-AFB5-CC1E45457EAB}"/>
              </a:ext>
            </a:extLst>
          </p:cNvPr>
          <p:cNvSpPr txBox="1"/>
          <p:nvPr/>
        </p:nvSpPr>
        <p:spPr>
          <a:xfrm>
            <a:off x="4235522" y="4361979"/>
            <a:ext cx="1707059" cy="707886"/>
          </a:xfrm>
          <a:prstGeom prst="rect">
            <a:avLst/>
          </a:prstGeom>
          <a:noFill/>
        </p:spPr>
        <p:txBody>
          <a:bodyPr wrap="square" rtlCol="0">
            <a:spAutoFit/>
          </a:bodyPr>
          <a:lstStyle/>
          <a:p>
            <a:pPr algn="ctr"/>
            <a:r>
              <a:rPr lang="en-US" sz="2000" b="1">
                <a:solidFill>
                  <a:srgbClr val="336C81"/>
                </a:solidFill>
                <a:latin typeface="Arial"/>
                <a:cs typeface="Arial"/>
              </a:rPr>
              <a:t>Wise Stewardship </a:t>
            </a:r>
          </a:p>
        </p:txBody>
      </p:sp>
      <p:sp>
        <p:nvSpPr>
          <p:cNvPr id="35" name="TextBox 34">
            <a:extLst>
              <a:ext uri="{FF2B5EF4-FFF2-40B4-BE49-F238E27FC236}">
                <a16:creationId xmlns:a16="http://schemas.microsoft.com/office/drawing/2014/main" id="{69DBA033-1936-EB49-9A66-98E244027E67}"/>
              </a:ext>
            </a:extLst>
          </p:cNvPr>
          <p:cNvSpPr txBox="1"/>
          <p:nvPr/>
        </p:nvSpPr>
        <p:spPr>
          <a:xfrm>
            <a:off x="3490762" y="2041702"/>
            <a:ext cx="1911620" cy="707886"/>
          </a:xfrm>
          <a:prstGeom prst="rect">
            <a:avLst/>
          </a:prstGeom>
          <a:noFill/>
        </p:spPr>
        <p:txBody>
          <a:bodyPr wrap="square" rtlCol="0">
            <a:spAutoFit/>
          </a:bodyPr>
          <a:lstStyle/>
          <a:p>
            <a:pPr algn="ctr"/>
            <a:r>
              <a:rPr lang="en-US" sz="2000" b="1">
                <a:solidFill>
                  <a:srgbClr val="336C81"/>
                </a:solidFill>
                <a:latin typeface="Arial"/>
                <a:cs typeface="Arial"/>
              </a:rPr>
              <a:t>Continuous Improvement</a:t>
            </a:r>
          </a:p>
        </p:txBody>
      </p:sp>
      <p:sp>
        <p:nvSpPr>
          <p:cNvPr id="36" name="Oval 35">
            <a:extLst>
              <a:ext uri="{FF2B5EF4-FFF2-40B4-BE49-F238E27FC236}">
                <a16:creationId xmlns:a16="http://schemas.microsoft.com/office/drawing/2014/main" id="{ED231887-ED5B-5140-9E22-7505956F10ED}"/>
              </a:ext>
            </a:extLst>
          </p:cNvPr>
          <p:cNvSpPr/>
          <p:nvPr/>
        </p:nvSpPr>
        <p:spPr>
          <a:xfrm>
            <a:off x="7627861" y="2978060"/>
            <a:ext cx="216658" cy="216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8" name="TextBox 37">
            <a:extLst>
              <a:ext uri="{FF2B5EF4-FFF2-40B4-BE49-F238E27FC236}">
                <a16:creationId xmlns:a16="http://schemas.microsoft.com/office/drawing/2014/main" id="{76D9C3FF-E775-EC4D-91CC-6774EF10FA04}"/>
              </a:ext>
            </a:extLst>
          </p:cNvPr>
          <p:cNvSpPr txBox="1"/>
          <p:nvPr/>
        </p:nvSpPr>
        <p:spPr>
          <a:xfrm>
            <a:off x="6248042" y="5717642"/>
            <a:ext cx="2956932" cy="400110"/>
          </a:xfrm>
          <a:prstGeom prst="rect">
            <a:avLst/>
          </a:prstGeom>
          <a:noFill/>
        </p:spPr>
        <p:txBody>
          <a:bodyPr wrap="square" rtlCol="0">
            <a:spAutoFit/>
          </a:bodyPr>
          <a:lstStyle/>
          <a:p>
            <a:pPr algn="ctr"/>
            <a:r>
              <a:rPr lang="en-US" sz="2000" b="1">
                <a:solidFill>
                  <a:srgbClr val="336C81"/>
                </a:solidFill>
                <a:latin typeface="Arial"/>
                <a:cs typeface="Arial"/>
              </a:rPr>
              <a:t>Continuity of Care</a:t>
            </a:r>
          </a:p>
        </p:txBody>
      </p:sp>
      <p:pic>
        <p:nvPicPr>
          <p:cNvPr id="33" name="Picture 32">
            <a:extLst>
              <a:ext uri="{FF2B5EF4-FFF2-40B4-BE49-F238E27FC236}">
                <a16:creationId xmlns:a16="http://schemas.microsoft.com/office/drawing/2014/main" id="{0E92B228-DCB1-42F9-A2E9-C5BB9D8C2CDA}"/>
              </a:ext>
            </a:extLst>
          </p:cNvPr>
          <p:cNvPicPr>
            <a:picLocks noChangeAspect="1"/>
          </p:cNvPicPr>
          <p:nvPr/>
        </p:nvPicPr>
        <p:blipFill>
          <a:blip r:embed="rId17"/>
          <a:stretch>
            <a:fillRect/>
          </a:stretch>
        </p:blipFill>
        <p:spPr>
          <a:xfrm>
            <a:off x="5176525" y="560299"/>
            <a:ext cx="5100229" cy="5078891"/>
          </a:xfrm>
          <a:prstGeom prst="rect">
            <a:avLst/>
          </a:prstGeom>
        </p:spPr>
      </p:pic>
    </p:spTree>
    <p:extLst>
      <p:ext uri="{BB962C8B-B14F-4D97-AF65-F5344CB8AC3E}">
        <p14:creationId xmlns:p14="http://schemas.microsoft.com/office/powerpoint/2010/main" val="179356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4944-CD27-46BD-A3F4-E9734DF63462}"/>
              </a:ext>
            </a:extLst>
          </p:cNvPr>
          <p:cNvSpPr>
            <a:spLocks noGrp="1"/>
          </p:cNvSpPr>
          <p:nvPr>
            <p:ph type="title"/>
          </p:nvPr>
        </p:nvSpPr>
        <p:spPr>
          <a:xfrm>
            <a:off x="838200" y="483660"/>
            <a:ext cx="10734040" cy="759354"/>
          </a:xfrm>
        </p:spPr>
        <p:txBody>
          <a:bodyPr>
            <a:normAutofit/>
          </a:bodyPr>
          <a:lstStyle/>
          <a:p>
            <a:r>
              <a:rPr lang="en-US" sz="4200" dirty="0">
                <a:solidFill>
                  <a:srgbClr val="3C7E96"/>
                </a:solidFill>
                <a:latin typeface="Arial"/>
              </a:rPr>
              <a:t>A Dynamic Plan by and for </a:t>
            </a:r>
            <a:r>
              <a:rPr lang="en-US" sz="4200" i="1" dirty="0">
                <a:solidFill>
                  <a:srgbClr val="3C7E96"/>
                </a:solidFill>
                <a:latin typeface="Arial"/>
              </a:rPr>
              <a:t>ALL</a:t>
            </a:r>
            <a:r>
              <a:rPr lang="en-US" sz="4200" dirty="0">
                <a:solidFill>
                  <a:srgbClr val="3C7E96"/>
                </a:solidFill>
                <a:latin typeface="Arial"/>
              </a:rPr>
              <a:t> Nebraskans</a:t>
            </a:r>
            <a:r>
              <a:rPr lang="en-US" sz="4200" dirty="0">
                <a:latin typeface="Arial"/>
              </a:rPr>
              <a:t> </a:t>
            </a:r>
            <a:endParaRPr lang="en-US" sz="4200" dirty="0">
              <a:solidFill>
                <a:srgbClr val="3C7E96"/>
              </a:solidFill>
              <a:latin typeface="Arial"/>
            </a:endParaRPr>
          </a:p>
        </p:txBody>
      </p:sp>
      <p:sp>
        <p:nvSpPr>
          <p:cNvPr id="6" name="TextBox 5">
            <a:extLst>
              <a:ext uri="{FF2B5EF4-FFF2-40B4-BE49-F238E27FC236}">
                <a16:creationId xmlns:a16="http://schemas.microsoft.com/office/drawing/2014/main" id="{ACF9F2CB-ED26-4F92-82DF-940E74A0FFE3}"/>
              </a:ext>
            </a:extLst>
          </p:cNvPr>
          <p:cNvSpPr txBox="1"/>
          <p:nvPr/>
        </p:nvSpPr>
        <p:spPr>
          <a:xfrm>
            <a:off x="838200" y="1863142"/>
            <a:ext cx="10734040" cy="1902957"/>
          </a:xfrm>
          <a:prstGeom prst="rect">
            <a:avLst/>
          </a:prstGeom>
          <a:noFill/>
        </p:spPr>
        <p:txBody>
          <a:bodyPr wrap="square" lIns="91440" tIns="45720" rIns="91440" bIns="45720" anchor="t">
            <a:spAutoFit/>
          </a:bodyPr>
          <a:lstStyle/>
          <a:p>
            <a:pPr marL="0" marR="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The strategic planning team is committed to ensuring that the voices of diverse communities are included throughout the strategic planning process and in the 2023 Nebraska Early Childhood Strategic Plan.  </a:t>
            </a:r>
          </a:p>
        </p:txBody>
      </p:sp>
      <p:sp>
        <p:nvSpPr>
          <p:cNvPr id="8" name="TextBox 7">
            <a:extLst>
              <a:ext uri="{FF2B5EF4-FFF2-40B4-BE49-F238E27FC236}">
                <a16:creationId xmlns:a16="http://schemas.microsoft.com/office/drawing/2014/main" id="{EC2B6ACC-B2FC-4CA4-BBB6-D48FA7137BD9}"/>
              </a:ext>
            </a:extLst>
          </p:cNvPr>
          <p:cNvSpPr txBox="1"/>
          <p:nvPr/>
        </p:nvSpPr>
        <p:spPr>
          <a:xfrm>
            <a:off x="1380391" y="4386227"/>
            <a:ext cx="9431217" cy="1384995"/>
          </a:xfrm>
          <a:prstGeom prst="rect">
            <a:avLst/>
          </a:prstGeom>
          <a:noFill/>
        </p:spPr>
        <p:txBody>
          <a:bodyPr wrap="square">
            <a:spAutoFit/>
          </a:bodyPr>
          <a:lstStyle/>
          <a:p>
            <a:pPr algn="ctr"/>
            <a:r>
              <a:rPr lang="en-US" sz="2800" dirty="0">
                <a:solidFill>
                  <a:schemeClr val="accent5">
                    <a:lumMod val="75000"/>
                  </a:schemeClr>
                </a:solidFill>
                <a:latin typeface="Arial"/>
                <a:cs typeface="Arial"/>
              </a:rPr>
              <a:t>Feedback from stakeholders will determine how equity is defined and will be the source of action plans to achieve equity in the strategic plan. </a:t>
            </a:r>
            <a:endParaRPr lang="en-US" sz="2800" dirty="0">
              <a:solidFill>
                <a:schemeClr val="accent5">
                  <a:lumMod val="75000"/>
                </a:schemeClr>
              </a:solidFill>
            </a:endParaRPr>
          </a:p>
        </p:txBody>
      </p:sp>
    </p:spTree>
    <p:extLst>
      <p:ext uri="{BB962C8B-B14F-4D97-AF65-F5344CB8AC3E}">
        <p14:creationId xmlns:p14="http://schemas.microsoft.com/office/powerpoint/2010/main" val="2176558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BE0A75-AC7A-0447-83E6-E02EF08530FB}"/>
              </a:ext>
            </a:extLst>
          </p:cNvPr>
          <p:cNvGrpSpPr/>
          <p:nvPr/>
        </p:nvGrpSpPr>
        <p:grpSpPr>
          <a:xfrm>
            <a:off x="3414907" y="557892"/>
            <a:ext cx="8508589" cy="5583867"/>
            <a:chOff x="1854621" y="477614"/>
            <a:chExt cx="8508589" cy="5583867"/>
          </a:xfrm>
        </p:grpSpPr>
        <p:grpSp>
          <p:nvGrpSpPr>
            <p:cNvPr id="16" name="Group 15">
              <a:extLst>
                <a:ext uri="{FF2B5EF4-FFF2-40B4-BE49-F238E27FC236}">
                  <a16:creationId xmlns:a16="http://schemas.microsoft.com/office/drawing/2014/main" id="{92104115-592B-634C-81AF-41C16B1869BD}"/>
                </a:ext>
              </a:extLst>
            </p:cNvPr>
            <p:cNvGrpSpPr/>
            <p:nvPr/>
          </p:nvGrpSpPr>
          <p:grpSpPr>
            <a:xfrm>
              <a:off x="1854621" y="477614"/>
              <a:ext cx="8508589" cy="5583867"/>
              <a:chOff x="3495067" y="533885"/>
              <a:chExt cx="8508589" cy="5583867"/>
            </a:xfrm>
          </p:grpSpPr>
          <p:grpSp>
            <p:nvGrpSpPr>
              <p:cNvPr id="17" name="Group 16">
                <a:extLst>
                  <a:ext uri="{FF2B5EF4-FFF2-40B4-BE49-F238E27FC236}">
                    <a16:creationId xmlns:a16="http://schemas.microsoft.com/office/drawing/2014/main" id="{E07630FB-46C5-6F45-96DF-7247FCD267F3}"/>
                  </a:ext>
                </a:extLst>
              </p:cNvPr>
              <p:cNvGrpSpPr/>
              <p:nvPr/>
            </p:nvGrpSpPr>
            <p:grpSpPr>
              <a:xfrm>
                <a:off x="5186902" y="592383"/>
                <a:ext cx="5076908" cy="5012004"/>
                <a:chOff x="5186902" y="592383"/>
                <a:chExt cx="5076908" cy="5012004"/>
              </a:xfrm>
            </p:grpSpPr>
            <p:grpSp>
              <p:nvGrpSpPr>
                <p:cNvPr id="43" name="Group 42">
                  <a:extLst>
                    <a:ext uri="{FF2B5EF4-FFF2-40B4-BE49-F238E27FC236}">
                      <a16:creationId xmlns:a16="http://schemas.microsoft.com/office/drawing/2014/main" id="{C004E8C1-96CD-6646-B8BE-57C227EFF024}"/>
                    </a:ext>
                  </a:extLst>
                </p:cNvPr>
                <p:cNvGrpSpPr/>
                <p:nvPr/>
              </p:nvGrpSpPr>
              <p:grpSpPr>
                <a:xfrm>
                  <a:off x="5186902" y="592383"/>
                  <a:ext cx="5076908" cy="5012004"/>
                  <a:chOff x="6590140" y="1467918"/>
                  <a:chExt cx="1880598" cy="1856557"/>
                </a:xfrm>
              </p:grpSpPr>
              <p:grpSp>
                <p:nvGrpSpPr>
                  <p:cNvPr id="94" name="Group 93">
                    <a:extLst>
                      <a:ext uri="{FF2B5EF4-FFF2-40B4-BE49-F238E27FC236}">
                        <a16:creationId xmlns:a16="http://schemas.microsoft.com/office/drawing/2014/main" id="{A050256A-FB1A-5A4F-9813-E4F7CF21446F}"/>
                      </a:ext>
                    </a:extLst>
                  </p:cNvPr>
                  <p:cNvGrpSpPr/>
                  <p:nvPr/>
                </p:nvGrpSpPr>
                <p:grpSpPr>
                  <a:xfrm>
                    <a:off x="6590140" y="1467918"/>
                    <a:ext cx="1880598" cy="1856557"/>
                    <a:chOff x="6590140" y="1467918"/>
                    <a:chExt cx="1880598" cy="1856557"/>
                  </a:xfrm>
                </p:grpSpPr>
                <p:pic>
                  <p:nvPicPr>
                    <p:cNvPr id="96" name="Graphic 95">
                      <a:extLst>
                        <a:ext uri="{FF2B5EF4-FFF2-40B4-BE49-F238E27FC236}">
                          <a16:creationId xmlns:a16="http://schemas.microsoft.com/office/drawing/2014/main" id="{DE26F58D-D5CD-8A47-B373-CF2704813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360" y="1468986"/>
                      <a:ext cx="762000" cy="939800"/>
                    </a:xfrm>
                    <a:prstGeom prst="rect">
                      <a:avLst/>
                    </a:prstGeom>
                  </p:spPr>
                </p:pic>
                <p:pic>
                  <p:nvPicPr>
                    <p:cNvPr id="97" name="Graphic 96">
                      <a:extLst>
                        <a:ext uri="{FF2B5EF4-FFF2-40B4-BE49-F238E27FC236}">
                          <a16:creationId xmlns:a16="http://schemas.microsoft.com/office/drawing/2014/main" id="{48F44469-C1B1-994A-9B72-D02741E14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538" y="1816129"/>
                      <a:ext cx="965200" cy="800100"/>
                    </a:xfrm>
                    <a:prstGeom prst="rect">
                      <a:avLst/>
                    </a:prstGeom>
                  </p:spPr>
                </p:pic>
                <p:pic>
                  <p:nvPicPr>
                    <p:cNvPr id="98" name="Graphic 97">
                      <a:extLst>
                        <a:ext uri="{FF2B5EF4-FFF2-40B4-BE49-F238E27FC236}">
                          <a16:creationId xmlns:a16="http://schemas.microsoft.com/office/drawing/2014/main" id="{9FC32F90-A04F-C240-AD7E-E5F722DC0E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3277" y="2370371"/>
                      <a:ext cx="952500" cy="876300"/>
                    </a:xfrm>
                    <a:prstGeom prst="rect">
                      <a:avLst/>
                    </a:prstGeom>
                  </p:spPr>
                </p:pic>
                <p:pic>
                  <p:nvPicPr>
                    <p:cNvPr id="99" name="Graphic 98">
                      <a:extLst>
                        <a:ext uri="{FF2B5EF4-FFF2-40B4-BE49-F238E27FC236}">
                          <a16:creationId xmlns:a16="http://schemas.microsoft.com/office/drawing/2014/main" id="{69D8D191-05FC-E44B-9ADC-4DA0F6A050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8833" y="2371975"/>
                      <a:ext cx="838200" cy="952500"/>
                    </a:xfrm>
                    <a:prstGeom prst="rect">
                      <a:avLst/>
                    </a:prstGeom>
                  </p:spPr>
                </p:pic>
                <p:pic>
                  <p:nvPicPr>
                    <p:cNvPr id="100" name="Graphic 99">
                      <a:extLst>
                        <a:ext uri="{FF2B5EF4-FFF2-40B4-BE49-F238E27FC236}">
                          <a16:creationId xmlns:a16="http://schemas.microsoft.com/office/drawing/2014/main" id="{83C471E0-48AD-014E-8B53-93EF2333A5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0406" y="2368361"/>
                      <a:ext cx="939800" cy="863600"/>
                    </a:xfrm>
                    <a:prstGeom prst="rect">
                      <a:avLst/>
                    </a:prstGeom>
                  </p:spPr>
                </p:pic>
                <p:pic>
                  <p:nvPicPr>
                    <p:cNvPr id="101" name="Graphic 100">
                      <a:extLst>
                        <a:ext uri="{FF2B5EF4-FFF2-40B4-BE49-F238E27FC236}">
                          <a16:creationId xmlns:a16="http://schemas.microsoft.com/office/drawing/2014/main" id="{D546FA4F-43C7-9742-86FD-945C8FF398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8497" y="1467918"/>
                      <a:ext cx="762000" cy="952500"/>
                    </a:xfrm>
                    <a:prstGeom prst="rect">
                      <a:avLst/>
                    </a:prstGeom>
                  </p:spPr>
                </p:pic>
                <p:pic>
                  <p:nvPicPr>
                    <p:cNvPr id="102" name="Graphic 101">
                      <a:extLst>
                        <a:ext uri="{FF2B5EF4-FFF2-40B4-BE49-F238E27FC236}">
                          <a16:creationId xmlns:a16="http://schemas.microsoft.com/office/drawing/2014/main" id="{B727EA5E-0DD3-334F-95A2-B66CEB24F0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0140" y="1814518"/>
                      <a:ext cx="965200" cy="800100"/>
                    </a:xfrm>
                    <a:prstGeom prst="rect">
                      <a:avLst/>
                    </a:prstGeom>
                  </p:spPr>
                </p:pic>
              </p:grpSp>
              <p:sp>
                <p:nvSpPr>
                  <p:cNvPr id="95" name="Oval 94">
                    <a:extLst>
                      <a:ext uri="{FF2B5EF4-FFF2-40B4-BE49-F238E27FC236}">
                        <a16:creationId xmlns:a16="http://schemas.microsoft.com/office/drawing/2014/main" id="{CA985C34-1685-EC4A-A90A-4B8CA08E266E}"/>
                      </a:ext>
                    </a:extLst>
                  </p:cNvPr>
                  <p:cNvSpPr/>
                  <p:nvPr/>
                </p:nvSpPr>
                <p:spPr>
                  <a:xfrm>
                    <a:off x="6763380" y="1633254"/>
                    <a:ext cx="1536408" cy="1536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grpSp>
              <p:nvGrpSpPr>
                <p:cNvPr id="44" name="Group 43">
                  <a:extLst>
                    <a:ext uri="{FF2B5EF4-FFF2-40B4-BE49-F238E27FC236}">
                      <a16:creationId xmlns:a16="http://schemas.microsoft.com/office/drawing/2014/main" id="{97CCEBF1-323A-F948-A07B-B706505CC744}"/>
                    </a:ext>
                  </a:extLst>
                </p:cNvPr>
                <p:cNvGrpSpPr/>
                <p:nvPr/>
              </p:nvGrpSpPr>
              <p:grpSpPr>
                <a:xfrm rot="18900000">
                  <a:off x="5788462" y="1155491"/>
                  <a:ext cx="3866949" cy="3856551"/>
                  <a:chOff x="5946311" y="1827726"/>
                  <a:chExt cx="816480" cy="814285"/>
                </a:xfrm>
              </p:grpSpPr>
              <p:pic>
                <p:nvPicPr>
                  <p:cNvPr id="90" name="Graphic 89">
                    <a:extLst>
                      <a:ext uri="{FF2B5EF4-FFF2-40B4-BE49-F238E27FC236}">
                        <a16:creationId xmlns:a16="http://schemas.microsoft.com/office/drawing/2014/main" id="{D52DE481-7CDD-5F45-979B-2E1C77B3616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56391" y="1827726"/>
                    <a:ext cx="406400" cy="406400"/>
                  </a:xfrm>
                  <a:prstGeom prst="rect">
                    <a:avLst/>
                  </a:prstGeom>
                </p:spPr>
              </p:pic>
              <p:pic>
                <p:nvPicPr>
                  <p:cNvPr id="91" name="Graphic 90">
                    <a:extLst>
                      <a:ext uri="{FF2B5EF4-FFF2-40B4-BE49-F238E27FC236}">
                        <a16:creationId xmlns:a16="http://schemas.microsoft.com/office/drawing/2014/main" id="{ED3F4ECD-2E5B-C548-99E9-BD2386C54D3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55287" y="2235611"/>
                    <a:ext cx="406400" cy="406400"/>
                  </a:xfrm>
                  <a:prstGeom prst="rect">
                    <a:avLst/>
                  </a:prstGeom>
                </p:spPr>
              </p:pic>
              <p:pic>
                <p:nvPicPr>
                  <p:cNvPr id="92" name="Graphic 91">
                    <a:extLst>
                      <a:ext uri="{FF2B5EF4-FFF2-40B4-BE49-F238E27FC236}">
                        <a16:creationId xmlns:a16="http://schemas.microsoft.com/office/drawing/2014/main" id="{E237898A-6ABF-8443-A63C-DDBEBC7833D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946939" y="2235611"/>
                    <a:ext cx="406400" cy="406400"/>
                  </a:xfrm>
                  <a:prstGeom prst="rect">
                    <a:avLst/>
                  </a:prstGeom>
                </p:spPr>
              </p:pic>
              <p:pic>
                <p:nvPicPr>
                  <p:cNvPr id="93" name="Graphic 92">
                    <a:extLst>
                      <a:ext uri="{FF2B5EF4-FFF2-40B4-BE49-F238E27FC236}">
                        <a16:creationId xmlns:a16="http://schemas.microsoft.com/office/drawing/2014/main" id="{D4B72106-E96C-E24F-B3CF-6E228465CC4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946311" y="1831406"/>
                    <a:ext cx="406400" cy="406400"/>
                  </a:xfrm>
                  <a:prstGeom prst="rect">
                    <a:avLst/>
                  </a:prstGeom>
                </p:spPr>
              </p:pic>
            </p:grpSp>
            <p:sp>
              <p:nvSpPr>
                <p:cNvPr id="45" name="Oval 44">
                  <a:extLst>
                    <a:ext uri="{FF2B5EF4-FFF2-40B4-BE49-F238E27FC236}">
                      <a16:creationId xmlns:a16="http://schemas.microsoft.com/office/drawing/2014/main" id="{C322950B-8FDE-554A-9E40-0FC136B9CFA6}"/>
                    </a:ext>
                  </a:extLst>
                </p:cNvPr>
                <p:cNvSpPr/>
                <p:nvPr/>
              </p:nvSpPr>
              <p:spPr>
                <a:xfrm>
                  <a:off x="6300593" y="1687454"/>
                  <a:ext cx="2834698" cy="2834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46" name="Group 45">
                  <a:extLst>
                    <a:ext uri="{FF2B5EF4-FFF2-40B4-BE49-F238E27FC236}">
                      <a16:creationId xmlns:a16="http://schemas.microsoft.com/office/drawing/2014/main" id="{852234EF-296D-B84A-8478-F1AEEA67CEFF}"/>
                    </a:ext>
                  </a:extLst>
                </p:cNvPr>
                <p:cNvGrpSpPr/>
                <p:nvPr/>
              </p:nvGrpSpPr>
              <p:grpSpPr>
                <a:xfrm>
                  <a:off x="6499076" y="1899157"/>
                  <a:ext cx="2425158" cy="2425158"/>
                  <a:chOff x="3160246" y="456427"/>
                  <a:chExt cx="5684314" cy="5684314"/>
                </a:xfrm>
              </p:grpSpPr>
              <p:sp>
                <p:nvSpPr>
                  <p:cNvPr id="47" name="Oval 46">
                    <a:extLst>
                      <a:ext uri="{FF2B5EF4-FFF2-40B4-BE49-F238E27FC236}">
                        <a16:creationId xmlns:a16="http://schemas.microsoft.com/office/drawing/2014/main" id="{8FCEB2F5-E585-C54E-8461-E37AD5F6FC5C}"/>
                      </a:ext>
                    </a:extLst>
                  </p:cNvPr>
                  <p:cNvSpPr>
                    <a:spLocks noChangeAspect="1"/>
                  </p:cNvSpPr>
                  <p:nvPr/>
                </p:nvSpPr>
                <p:spPr>
                  <a:xfrm>
                    <a:off x="3160246" y="456427"/>
                    <a:ext cx="5684314" cy="5684314"/>
                  </a:xfrm>
                  <a:prstGeom prst="ellipse">
                    <a:avLst/>
                  </a:prstGeom>
                  <a:gradFill flip="none" rotWithShape="1">
                    <a:gsLst>
                      <a:gs pos="69000">
                        <a:srgbClr val="A7192B"/>
                      </a:gs>
                      <a:gs pos="53000">
                        <a:srgbClr val="5B192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a:cs typeface="Arial"/>
                      </a:rPr>
                      <a:t> </a:t>
                    </a:r>
                  </a:p>
                </p:txBody>
              </p:sp>
              <p:sp>
                <p:nvSpPr>
                  <p:cNvPr id="48" name="Oval 47">
                    <a:extLst>
                      <a:ext uri="{FF2B5EF4-FFF2-40B4-BE49-F238E27FC236}">
                        <a16:creationId xmlns:a16="http://schemas.microsoft.com/office/drawing/2014/main" id="{4D2A2B0E-DB50-9547-A1E9-89874D82AEDD}"/>
                      </a:ext>
                    </a:extLst>
                  </p:cNvPr>
                  <p:cNvSpPr>
                    <a:spLocks noChangeAspect="1"/>
                  </p:cNvSpPr>
                  <p:nvPr/>
                </p:nvSpPr>
                <p:spPr>
                  <a:xfrm>
                    <a:off x="3412546" y="763618"/>
                    <a:ext cx="5124796" cy="5124796"/>
                  </a:xfrm>
                  <a:prstGeom prst="ellipse">
                    <a:avLst/>
                  </a:prstGeom>
                  <a:gradFill flip="none" rotWithShape="1">
                    <a:gsLst>
                      <a:gs pos="67000">
                        <a:srgbClr val="F3A338"/>
                      </a:gs>
                      <a:gs pos="52000">
                        <a:srgbClr val="D771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a:cs typeface="Arial"/>
                      </a:rPr>
                      <a:t> </a:t>
                    </a:r>
                  </a:p>
                </p:txBody>
              </p:sp>
              <p:sp>
                <p:nvSpPr>
                  <p:cNvPr id="49" name="Oval 48">
                    <a:extLst>
                      <a:ext uri="{FF2B5EF4-FFF2-40B4-BE49-F238E27FC236}">
                        <a16:creationId xmlns:a16="http://schemas.microsoft.com/office/drawing/2014/main" id="{A5206DD8-F092-EC4A-A753-D6B7DDB5F06B}"/>
                      </a:ext>
                    </a:extLst>
                  </p:cNvPr>
                  <p:cNvSpPr>
                    <a:spLocks noChangeAspect="1"/>
                  </p:cNvSpPr>
                  <p:nvPr/>
                </p:nvSpPr>
                <p:spPr>
                  <a:xfrm>
                    <a:off x="3717916" y="1054066"/>
                    <a:ext cx="4517626" cy="4517626"/>
                  </a:xfrm>
                  <a:prstGeom prst="ellipse">
                    <a:avLst/>
                  </a:prstGeom>
                  <a:gradFill flip="none" rotWithShape="1">
                    <a:gsLst>
                      <a:gs pos="75000">
                        <a:schemeClr val="accent3">
                          <a:lumMod val="89000"/>
                        </a:schemeClr>
                      </a:gs>
                      <a:gs pos="58000">
                        <a:srgbClr val="5B7A2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a:cs typeface="Arial"/>
                      </a:rPr>
                      <a:t> </a:t>
                    </a:r>
                  </a:p>
                </p:txBody>
              </p:sp>
              <p:grpSp>
                <p:nvGrpSpPr>
                  <p:cNvPr id="50" name="Group 49">
                    <a:extLst>
                      <a:ext uri="{FF2B5EF4-FFF2-40B4-BE49-F238E27FC236}">
                        <a16:creationId xmlns:a16="http://schemas.microsoft.com/office/drawing/2014/main" id="{8F18D2F7-984C-3D46-9371-A5F847B77CD6}"/>
                      </a:ext>
                    </a:extLst>
                  </p:cNvPr>
                  <p:cNvGrpSpPr/>
                  <p:nvPr/>
                </p:nvGrpSpPr>
                <p:grpSpPr>
                  <a:xfrm>
                    <a:off x="3928455" y="1309708"/>
                    <a:ext cx="4114289" cy="4120996"/>
                    <a:chOff x="3928454" y="1282276"/>
                    <a:chExt cx="4114290" cy="4120996"/>
                  </a:xfrm>
                </p:grpSpPr>
                <p:sp>
                  <p:nvSpPr>
                    <p:cNvPr id="51" name="Oval 50">
                      <a:extLst>
                        <a:ext uri="{FF2B5EF4-FFF2-40B4-BE49-F238E27FC236}">
                          <a16:creationId xmlns:a16="http://schemas.microsoft.com/office/drawing/2014/main" id="{6BC79707-B566-6348-BB54-1336441989ED}"/>
                        </a:ext>
                      </a:extLst>
                    </p:cNvPr>
                    <p:cNvSpPr/>
                    <p:nvPr/>
                  </p:nvSpPr>
                  <p:spPr>
                    <a:xfrm>
                      <a:off x="4880926" y="2272350"/>
                      <a:ext cx="2171272" cy="2138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a:cs typeface="Arial"/>
                        </a:rPr>
                        <a:t> </a:t>
                      </a:r>
                    </a:p>
                  </p:txBody>
                </p:sp>
                <p:grpSp>
                  <p:nvGrpSpPr>
                    <p:cNvPr id="52" name="Group 51">
                      <a:extLst>
                        <a:ext uri="{FF2B5EF4-FFF2-40B4-BE49-F238E27FC236}">
                          <a16:creationId xmlns:a16="http://schemas.microsoft.com/office/drawing/2014/main" id="{7984AA67-9D9C-BA46-B14F-DB117E60F382}"/>
                        </a:ext>
                      </a:extLst>
                    </p:cNvPr>
                    <p:cNvGrpSpPr/>
                    <p:nvPr/>
                  </p:nvGrpSpPr>
                  <p:grpSpPr>
                    <a:xfrm>
                      <a:off x="3928454" y="1282276"/>
                      <a:ext cx="4114290" cy="4120996"/>
                      <a:chOff x="3312081" y="358353"/>
                      <a:chExt cx="5994578" cy="6004347"/>
                    </a:xfrm>
                  </p:grpSpPr>
                  <p:grpSp>
                    <p:nvGrpSpPr>
                      <p:cNvPr id="54" name="Group 53">
                        <a:extLst>
                          <a:ext uri="{FF2B5EF4-FFF2-40B4-BE49-F238E27FC236}">
                            <a16:creationId xmlns:a16="http://schemas.microsoft.com/office/drawing/2014/main" id="{7D8EFEDF-2677-9145-9C89-2F6BA7473EBA}"/>
                          </a:ext>
                        </a:extLst>
                      </p:cNvPr>
                      <p:cNvGrpSpPr/>
                      <p:nvPr/>
                    </p:nvGrpSpPr>
                    <p:grpSpPr>
                      <a:xfrm>
                        <a:off x="6672221" y="710678"/>
                        <a:ext cx="1524000" cy="1663700"/>
                        <a:chOff x="6588087" y="365674"/>
                        <a:chExt cx="1524000" cy="1663700"/>
                      </a:xfrm>
                    </p:grpSpPr>
                    <p:pic>
                      <p:nvPicPr>
                        <p:cNvPr id="88" name="Graphic 87">
                          <a:extLst>
                            <a:ext uri="{FF2B5EF4-FFF2-40B4-BE49-F238E27FC236}">
                              <a16:creationId xmlns:a16="http://schemas.microsoft.com/office/drawing/2014/main" id="{A0B85E04-F3F6-794E-A7C8-343FBB60A5D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88087" y="365674"/>
                          <a:ext cx="1524000" cy="1663700"/>
                        </a:xfrm>
                        <a:prstGeom prst="rect">
                          <a:avLst/>
                        </a:prstGeom>
                      </p:spPr>
                    </p:pic>
                    <p:pic>
                      <p:nvPicPr>
                        <p:cNvPr id="89" name="Graphic 88">
                          <a:extLst>
                            <a:ext uri="{FF2B5EF4-FFF2-40B4-BE49-F238E27FC236}">
                              <a16:creationId xmlns:a16="http://schemas.microsoft.com/office/drawing/2014/main" id="{C2FDB9D2-7E43-014D-B9F8-C1C9D56BE9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9912" y="1364890"/>
                          <a:ext cx="787400" cy="660400"/>
                        </a:xfrm>
                        <a:prstGeom prst="rect">
                          <a:avLst/>
                        </a:prstGeom>
                      </p:spPr>
                    </p:pic>
                  </p:grpSp>
                  <p:grpSp>
                    <p:nvGrpSpPr>
                      <p:cNvPr id="55" name="Group 54">
                        <a:extLst>
                          <a:ext uri="{FF2B5EF4-FFF2-40B4-BE49-F238E27FC236}">
                            <a16:creationId xmlns:a16="http://schemas.microsoft.com/office/drawing/2014/main" id="{B76C7719-16B8-EE4B-86C0-5DB4BD38D70D}"/>
                          </a:ext>
                        </a:extLst>
                      </p:cNvPr>
                      <p:cNvGrpSpPr/>
                      <p:nvPr/>
                    </p:nvGrpSpPr>
                    <p:grpSpPr>
                      <a:xfrm>
                        <a:off x="7228272" y="1463251"/>
                        <a:ext cx="1689100" cy="1562100"/>
                        <a:chOff x="7133066" y="1057778"/>
                        <a:chExt cx="1689100" cy="1562100"/>
                      </a:xfrm>
                    </p:grpSpPr>
                    <p:pic>
                      <p:nvPicPr>
                        <p:cNvPr id="86" name="Graphic 85">
                          <a:extLst>
                            <a:ext uri="{FF2B5EF4-FFF2-40B4-BE49-F238E27FC236}">
                              <a16:creationId xmlns:a16="http://schemas.microsoft.com/office/drawing/2014/main" id="{68764285-D72F-244F-8107-6EA1B2CE052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133066" y="1057778"/>
                          <a:ext cx="1689100" cy="1562100"/>
                        </a:xfrm>
                        <a:prstGeom prst="rect">
                          <a:avLst/>
                        </a:prstGeom>
                      </p:spPr>
                    </p:pic>
                    <p:pic>
                      <p:nvPicPr>
                        <p:cNvPr id="87" name="Graphic 86">
                          <a:extLst>
                            <a:ext uri="{FF2B5EF4-FFF2-40B4-BE49-F238E27FC236}">
                              <a16:creationId xmlns:a16="http://schemas.microsoft.com/office/drawing/2014/main" id="{221D364E-CB99-934A-980C-CB7A33FDF7A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178150" y="1771479"/>
                          <a:ext cx="673100" cy="787401"/>
                        </a:xfrm>
                        <a:prstGeom prst="rect">
                          <a:avLst/>
                        </a:prstGeom>
                      </p:spPr>
                    </p:pic>
                  </p:grpSp>
                  <p:grpSp>
                    <p:nvGrpSpPr>
                      <p:cNvPr id="56" name="Group 55">
                        <a:extLst>
                          <a:ext uri="{FF2B5EF4-FFF2-40B4-BE49-F238E27FC236}">
                            <a16:creationId xmlns:a16="http://schemas.microsoft.com/office/drawing/2014/main" id="{139D3296-04AA-C64B-B9DB-39B97A4BD572}"/>
                          </a:ext>
                        </a:extLst>
                      </p:cNvPr>
                      <p:cNvGrpSpPr/>
                      <p:nvPr/>
                    </p:nvGrpSpPr>
                    <p:grpSpPr>
                      <a:xfrm>
                        <a:off x="7262221" y="3687573"/>
                        <a:ext cx="1676400" cy="1562100"/>
                        <a:chOff x="7200376" y="3173425"/>
                        <a:chExt cx="1676400" cy="1562100"/>
                      </a:xfrm>
                    </p:grpSpPr>
                    <p:pic>
                      <p:nvPicPr>
                        <p:cNvPr id="84" name="Graphic 83">
                          <a:extLst>
                            <a:ext uri="{FF2B5EF4-FFF2-40B4-BE49-F238E27FC236}">
                              <a16:creationId xmlns:a16="http://schemas.microsoft.com/office/drawing/2014/main" id="{03422400-7D43-2548-A6B6-CE0B7F11A84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200376" y="3173425"/>
                          <a:ext cx="1676400" cy="1562100"/>
                        </a:xfrm>
                        <a:prstGeom prst="rect">
                          <a:avLst/>
                        </a:prstGeom>
                      </p:spPr>
                    </p:pic>
                    <p:pic>
                      <p:nvPicPr>
                        <p:cNvPr id="85" name="Graphic 84">
                          <a:extLst>
                            <a:ext uri="{FF2B5EF4-FFF2-40B4-BE49-F238E27FC236}">
                              <a16:creationId xmlns:a16="http://schemas.microsoft.com/office/drawing/2014/main" id="{9FC34588-82B2-894B-8862-45698462E38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225252" y="3236830"/>
                          <a:ext cx="673100" cy="787400"/>
                        </a:xfrm>
                        <a:prstGeom prst="rect">
                          <a:avLst/>
                        </a:prstGeom>
                      </p:spPr>
                    </p:pic>
                  </p:grpSp>
                  <p:grpSp>
                    <p:nvGrpSpPr>
                      <p:cNvPr id="57" name="Group 56">
                        <a:extLst>
                          <a:ext uri="{FF2B5EF4-FFF2-40B4-BE49-F238E27FC236}">
                            <a16:creationId xmlns:a16="http://schemas.microsoft.com/office/drawing/2014/main" id="{98735084-2E76-1348-907C-866C08A67D0C}"/>
                          </a:ext>
                        </a:extLst>
                      </p:cNvPr>
                      <p:cNvGrpSpPr/>
                      <p:nvPr/>
                    </p:nvGrpSpPr>
                    <p:grpSpPr>
                      <a:xfrm>
                        <a:off x="6638995" y="4315258"/>
                        <a:ext cx="1549400" cy="1651000"/>
                        <a:chOff x="6629400" y="3751970"/>
                        <a:chExt cx="1549400" cy="1651000"/>
                      </a:xfrm>
                    </p:grpSpPr>
                    <p:pic>
                      <p:nvPicPr>
                        <p:cNvPr id="82" name="Graphic 81">
                          <a:extLst>
                            <a:ext uri="{FF2B5EF4-FFF2-40B4-BE49-F238E27FC236}">
                              <a16:creationId xmlns:a16="http://schemas.microsoft.com/office/drawing/2014/main" id="{C14D3776-51BA-AD49-8093-B9EC439F6B0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629400" y="3751970"/>
                          <a:ext cx="1549400" cy="1651000"/>
                        </a:xfrm>
                        <a:prstGeom prst="rect">
                          <a:avLst/>
                        </a:prstGeom>
                      </p:spPr>
                    </p:pic>
                    <p:pic>
                      <p:nvPicPr>
                        <p:cNvPr id="83" name="Graphic 82">
                          <a:extLst>
                            <a:ext uri="{FF2B5EF4-FFF2-40B4-BE49-F238E27FC236}">
                              <a16:creationId xmlns:a16="http://schemas.microsoft.com/office/drawing/2014/main" id="{5118A7C2-5EA3-DF48-8B30-717BCE16A57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688153" y="3771686"/>
                          <a:ext cx="787400" cy="673100"/>
                        </a:xfrm>
                        <a:prstGeom prst="rect">
                          <a:avLst/>
                        </a:prstGeom>
                      </p:spPr>
                    </p:pic>
                  </p:grpSp>
                  <p:grpSp>
                    <p:nvGrpSpPr>
                      <p:cNvPr id="58" name="Group 57">
                        <a:extLst>
                          <a:ext uri="{FF2B5EF4-FFF2-40B4-BE49-F238E27FC236}">
                            <a16:creationId xmlns:a16="http://schemas.microsoft.com/office/drawing/2014/main" id="{4B274D04-7E89-604F-809F-CA68270B55FF}"/>
                          </a:ext>
                        </a:extLst>
                      </p:cNvPr>
                      <p:cNvGrpSpPr/>
                      <p:nvPr/>
                    </p:nvGrpSpPr>
                    <p:grpSpPr>
                      <a:xfrm>
                        <a:off x="5621270" y="358353"/>
                        <a:ext cx="1371600" cy="1752600"/>
                        <a:chOff x="5603914" y="0"/>
                        <a:chExt cx="1371600" cy="1752600"/>
                      </a:xfrm>
                    </p:grpSpPr>
                    <p:pic>
                      <p:nvPicPr>
                        <p:cNvPr id="80" name="Graphic 79">
                          <a:extLst>
                            <a:ext uri="{FF2B5EF4-FFF2-40B4-BE49-F238E27FC236}">
                              <a16:creationId xmlns:a16="http://schemas.microsoft.com/office/drawing/2014/main" id="{6506807B-AF92-4444-92CD-3A6B6066160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603914" y="0"/>
                          <a:ext cx="1371600" cy="1752600"/>
                        </a:xfrm>
                        <a:prstGeom prst="rect">
                          <a:avLst/>
                        </a:prstGeom>
                      </p:spPr>
                    </p:pic>
                    <p:pic>
                      <p:nvPicPr>
                        <p:cNvPr id="81" name="Graphic 80">
                          <a:extLst>
                            <a:ext uri="{FF2B5EF4-FFF2-40B4-BE49-F238E27FC236}">
                              <a16:creationId xmlns:a16="http://schemas.microsoft.com/office/drawing/2014/main" id="{DCCA3944-FCEF-184E-9E41-F6FC8711FDB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876441" y="1289050"/>
                          <a:ext cx="800100" cy="419100"/>
                        </a:xfrm>
                        <a:prstGeom prst="rect">
                          <a:avLst/>
                        </a:prstGeom>
                      </p:spPr>
                    </p:pic>
                  </p:grpSp>
                  <p:grpSp>
                    <p:nvGrpSpPr>
                      <p:cNvPr id="59" name="Group 58">
                        <a:extLst>
                          <a:ext uri="{FF2B5EF4-FFF2-40B4-BE49-F238E27FC236}">
                            <a16:creationId xmlns:a16="http://schemas.microsoft.com/office/drawing/2014/main" id="{B14D6D32-990F-4E4B-817F-9391AA3AD8A6}"/>
                          </a:ext>
                        </a:extLst>
                      </p:cNvPr>
                      <p:cNvGrpSpPr/>
                      <p:nvPr/>
                    </p:nvGrpSpPr>
                    <p:grpSpPr>
                      <a:xfrm>
                        <a:off x="5621270" y="4610100"/>
                        <a:ext cx="1358900" cy="1752600"/>
                        <a:chOff x="5664200" y="4038374"/>
                        <a:chExt cx="1358900" cy="1752600"/>
                      </a:xfrm>
                    </p:grpSpPr>
                    <p:pic>
                      <p:nvPicPr>
                        <p:cNvPr id="78" name="Graphic 77">
                          <a:extLst>
                            <a:ext uri="{FF2B5EF4-FFF2-40B4-BE49-F238E27FC236}">
                              <a16:creationId xmlns:a16="http://schemas.microsoft.com/office/drawing/2014/main" id="{45B5FE0A-6318-2E48-90FD-B2BEC0F0AE9E}"/>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64200" y="4038374"/>
                          <a:ext cx="1358900" cy="1752600"/>
                        </a:xfrm>
                        <a:prstGeom prst="rect">
                          <a:avLst/>
                        </a:prstGeom>
                      </p:spPr>
                    </p:pic>
                    <p:pic>
                      <p:nvPicPr>
                        <p:cNvPr id="79" name="Graphic 78">
                          <a:extLst>
                            <a:ext uri="{FF2B5EF4-FFF2-40B4-BE49-F238E27FC236}">
                              <a16:creationId xmlns:a16="http://schemas.microsoft.com/office/drawing/2014/main" id="{3F45F136-2AE2-4E4E-9F57-F9A9D9CFFD9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946251" y="4071770"/>
                          <a:ext cx="800100" cy="419100"/>
                        </a:xfrm>
                        <a:prstGeom prst="rect">
                          <a:avLst/>
                        </a:prstGeom>
                      </p:spPr>
                    </p:pic>
                  </p:grpSp>
                  <p:grpSp>
                    <p:nvGrpSpPr>
                      <p:cNvPr id="60" name="Group 59">
                        <a:extLst>
                          <a:ext uri="{FF2B5EF4-FFF2-40B4-BE49-F238E27FC236}">
                            <a16:creationId xmlns:a16="http://schemas.microsoft.com/office/drawing/2014/main" id="{DF2A1D44-B35B-6E41-B634-961E1530070A}"/>
                          </a:ext>
                        </a:extLst>
                      </p:cNvPr>
                      <p:cNvGrpSpPr/>
                      <p:nvPr/>
                    </p:nvGrpSpPr>
                    <p:grpSpPr>
                      <a:xfrm>
                        <a:off x="4422414" y="4315258"/>
                        <a:ext cx="1524000" cy="1651000"/>
                        <a:chOff x="4508500" y="3741307"/>
                        <a:chExt cx="1524000" cy="1651000"/>
                      </a:xfrm>
                    </p:grpSpPr>
                    <p:pic>
                      <p:nvPicPr>
                        <p:cNvPr id="76" name="Graphic 75">
                          <a:extLst>
                            <a:ext uri="{FF2B5EF4-FFF2-40B4-BE49-F238E27FC236}">
                              <a16:creationId xmlns:a16="http://schemas.microsoft.com/office/drawing/2014/main" id="{15ED3872-2F69-C043-8F42-BEEA923D146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508500" y="3741307"/>
                          <a:ext cx="1524000" cy="1651000"/>
                        </a:xfrm>
                        <a:prstGeom prst="rect">
                          <a:avLst/>
                        </a:prstGeom>
                      </p:spPr>
                    </p:pic>
                    <p:pic>
                      <p:nvPicPr>
                        <p:cNvPr id="77" name="Graphic 76">
                          <a:extLst>
                            <a:ext uri="{FF2B5EF4-FFF2-40B4-BE49-F238E27FC236}">
                              <a16:creationId xmlns:a16="http://schemas.microsoft.com/office/drawing/2014/main" id="{BE53045D-DD9F-7647-AA45-F1F0E2A8E5D8}"/>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213874" y="3770779"/>
                          <a:ext cx="800100" cy="673100"/>
                        </a:xfrm>
                        <a:prstGeom prst="rect">
                          <a:avLst/>
                        </a:prstGeom>
                      </p:spPr>
                    </p:pic>
                  </p:grpSp>
                  <p:grpSp>
                    <p:nvGrpSpPr>
                      <p:cNvPr id="61" name="Group 60">
                        <a:extLst>
                          <a:ext uri="{FF2B5EF4-FFF2-40B4-BE49-F238E27FC236}">
                            <a16:creationId xmlns:a16="http://schemas.microsoft.com/office/drawing/2014/main" id="{69B1DC18-F507-FA40-A80C-4E02AE3BE99B}"/>
                          </a:ext>
                        </a:extLst>
                      </p:cNvPr>
                      <p:cNvGrpSpPr/>
                      <p:nvPr/>
                    </p:nvGrpSpPr>
                    <p:grpSpPr>
                      <a:xfrm>
                        <a:off x="3691503" y="3719323"/>
                        <a:ext cx="1651000" cy="1498600"/>
                        <a:chOff x="3835924" y="3189602"/>
                        <a:chExt cx="1651000" cy="1498600"/>
                      </a:xfrm>
                    </p:grpSpPr>
                    <p:pic>
                      <p:nvPicPr>
                        <p:cNvPr id="74" name="Graphic 73">
                          <a:extLst>
                            <a:ext uri="{FF2B5EF4-FFF2-40B4-BE49-F238E27FC236}">
                              <a16:creationId xmlns:a16="http://schemas.microsoft.com/office/drawing/2014/main" id="{86426D54-ED62-CD43-93C1-A278C0AD454C}"/>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835924" y="3189602"/>
                          <a:ext cx="1651000" cy="1498600"/>
                        </a:xfrm>
                        <a:prstGeom prst="rect">
                          <a:avLst/>
                        </a:prstGeom>
                      </p:spPr>
                    </p:pic>
                    <p:pic>
                      <p:nvPicPr>
                        <p:cNvPr id="75" name="Graphic 74">
                          <a:extLst>
                            <a:ext uri="{FF2B5EF4-FFF2-40B4-BE49-F238E27FC236}">
                              <a16:creationId xmlns:a16="http://schemas.microsoft.com/office/drawing/2014/main" id="{24F6D45B-84DF-F94D-A5C4-E081A70B25D9}"/>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4793055" y="3225537"/>
                          <a:ext cx="673100" cy="774700"/>
                        </a:xfrm>
                        <a:prstGeom prst="rect">
                          <a:avLst/>
                        </a:prstGeom>
                      </p:spPr>
                    </p:pic>
                  </p:grpSp>
                  <p:grpSp>
                    <p:nvGrpSpPr>
                      <p:cNvPr id="62" name="Group 61">
                        <a:extLst>
                          <a:ext uri="{FF2B5EF4-FFF2-40B4-BE49-F238E27FC236}">
                            <a16:creationId xmlns:a16="http://schemas.microsoft.com/office/drawing/2014/main" id="{CAF28D5F-7D11-014E-96BE-3AB429E43E20}"/>
                          </a:ext>
                        </a:extLst>
                      </p:cNvPr>
                      <p:cNvGrpSpPr/>
                      <p:nvPr/>
                    </p:nvGrpSpPr>
                    <p:grpSpPr>
                      <a:xfrm>
                        <a:off x="7592159" y="2680977"/>
                        <a:ext cx="1714500" cy="1371600"/>
                        <a:chOff x="7498826" y="2226832"/>
                        <a:chExt cx="1714500" cy="1371600"/>
                      </a:xfrm>
                    </p:grpSpPr>
                    <p:pic>
                      <p:nvPicPr>
                        <p:cNvPr id="72" name="Graphic 71">
                          <a:extLst>
                            <a:ext uri="{FF2B5EF4-FFF2-40B4-BE49-F238E27FC236}">
                              <a16:creationId xmlns:a16="http://schemas.microsoft.com/office/drawing/2014/main" id="{0DD1D8C8-848A-BF46-9A05-2461C7FBCCA4}"/>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7498826" y="2226832"/>
                          <a:ext cx="1714500" cy="1371600"/>
                        </a:xfrm>
                        <a:prstGeom prst="rect">
                          <a:avLst/>
                        </a:prstGeom>
                      </p:spPr>
                    </p:pic>
                    <p:pic>
                      <p:nvPicPr>
                        <p:cNvPr id="73" name="Graphic 72">
                          <a:extLst>
                            <a:ext uri="{FF2B5EF4-FFF2-40B4-BE49-F238E27FC236}">
                              <a16:creationId xmlns:a16="http://schemas.microsoft.com/office/drawing/2014/main" id="{28D054A3-B3C4-7F41-8B5F-565AF3D5C7EF}"/>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517876" y="2499882"/>
                          <a:ext cx="419100" cy="800100"/>
                        </a:xfrm>
                        <a:prstGeom prst="rect">
                          <a:avLst/>
                        </a:prstGeom>
                      </p:spPr>
                    </p:pic>
                  </p:grpSp>
                  <p:grpSp>
                    <p:nvGrpSpPr>
                      <p:cNvPr id="63" name="Group 62">
                        <a:extLst>
                          <a:ext uri="{FF2B5EF4-FFF2-40B4-BE49-F238E27FC236}">
                            <a16:creationId xmlns:a16="http://schemas.microsoft.com/office/drawing/2014/main" id="{FEA96D08-C073-F74E-B3FE-69759883C74F}"/>
                          </a:ext>
                        </a:extLst>
                      </p:cNvPr>
                      <p:cNvGrpSpPr/>
                      <p:nvPr/>
                    </p:nvGrpSpPr>
                    <p:grpSpPr>
                      <a:xfrm>
                        <a:off x="3312081" y="2689692"/>
                        <a:ext cx="1748119" cy="1371600"/>
                        <a:chOff x="3448050" y="2226832"/>
                        <a:chExt cx="1748119" cy="1371600"/>
                      </a:xfrm>
                    </p:grpSpPr>
                    <p:pic>
                      <p:nvPicPr>
                        <p:cNvPr id="70" name="Graphic 69">
                          <a:extLst>
                            <a:ext uri="{FF2B5EF4-FFF2-40B4-BE49-F238E27FC236}">
                              <a16:creationId xmlns:a16="http://schemas.microsoft.com/office/drawing/2014/main" id="{EDD9B7B8-942E-DD45-B68D-5F49CA668F45}"/>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48050" y="2226832"/>
                          <a:ext cx="1727200" cy="1371600"/>
                        </a:xfrm>
                        <a:prstGeom prst="rect">
                          <a:avLst/>
                        </a:prstGeom>
                      </p:spPr>
                    </p:pic>
                    <p:pic>
                      <p:nvPicPr>
                        <p:cNvPr id="71" name="Graphic 70">
                          <a:extLst>
                            <a:ext uri="{FF2B5EF4-FFF2-40B4-BE49-F238E27FC236}">
                              <a16:creationId xmlns:a16="http://schemas.microsoft.com/office/drawing/2014/main" id="{1624CCE2-A087-1F44-9E6E-8CB5187E1780}"/>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4624669" y="2444304"/>
                          <a:ext cx="571500" cy="838200"/>
                        </a:xfrm>
                        <a:prstGeom prst="rect">
                          <a:avLst/>
                        </a:prstGeom>
                      </p:spPr>
                    </p:pic>
                  </p:grpSp>
                  <p:grpSp>
                    <p:nvGrpSpPr>
                      <p:cNvPr id="64" name="Group 63">
                        <a:extLst>
                          <a:ext uri="{FF2B5EF4-FFF2-40B4-BE49-F238E27FC236}">
                            <a16:creationId xmlns:a16="http://schemas.microsoft.com/office/drawing/2014/main" id="{84DC0119-2535-5A4D-9AF4-3756F1B9F017}"/>
                          </a:ext>
                        </a:extLst>
                      </p:cNvPr>
                      <p:cNvGrpSpPr/>
                      <p:nvPr/>
                    </p:nvGrpSpPr>
                    <p:grpSpPr>
                      <a:xfrm>
                        <a:off x="3691180" y="1498250"/>
                        <a:ext cx="1663700" cy="1485900"/>
                        <a:chOff x="3790950" y="1114425"/>
                        <a:chExt cx="1663700" cy="1485900"/>
                      </a:xfrm>
                    </p:grpSpPr>
                    <p:pic>
                      <p:nvPicPr>
                        <p:cNvPr id="68" name="Graphic 67">
                          <a:extLst>
                            <a:ext uri="{FF2B5EF4-FFF2-40B4-BE49-F238E27FC236}">
                              <a16:creationId xmlns:a16="http://schemas.microsoft.com/office/drawing/2014/main" id="{6C43F6A0-E470-A64B-963D-506DDF4CD50B}"/>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790950" y="1114425"/>
                          <a:ext cx="1663700" cy="1485900"/>
                        </a:xfrm>
                        <a:prstGeom prst="rect">
                          <a:avLst/>
                        </a:prstGeom>
                      </p:spPr>
                    </p:pic>
                    <p:pic>
                      <p:nvPicPr>
                        <p:cNvPr id="69" name="Graphic 68">
                          <a:extLst>
                            <a:ext uri="{FF2B5EF4-FFF2-40B4-BE49-F238E27FC236}">
                              <a16:creationId xmlns:a16="http://schemas.microsoft.com/office/drawing/2014/main" id="{0EBC7BAA-948B-A248-9517-65DA05E6920F}"/>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754171" y="1783904"/>
                          <a:ext cx="685800" cy="800100"/>
                        </a:xfrm>
                        <a:prstGeom prst="rect">
                          <a:avLst/>
                        </a:prstGeom>
                      </p:spPr>
                    </p:pic>
                  </p:grpSp>
                  <p:grpSp>
                    <p:nvGrpSpPr>
                      <p:cNvPr id="65" name="Group 64">
                        <a:extLst>
                          <a:ext uri="{FF2B5EF4-FFF2-40B4-BE49-F238E27FC236}">
                            <a16:creationId xmlns:a16="http://schemas.microsoft.com/office/drawing/2014/main" id="{2AC74A34-60CE-7644-8092-7D530F17F67D}"/>
                          </a:ext>
                        </a:extLst>
                      </p:cNvPr>
                      <p:cNvGrpSpPr/>
                      <p:nvPr/>
                    </p:nvGrpSpPr>
                    <p:grpSpPr>
                      <a:xfrm>
                        <a:off x="4422414" y="740881"/>
                        <a:ext cx="1524000" cy="1676400"/>
                        <a:chOff x="4470400" y="381000"/>
                        <a:chExt cx="1524000" cy="1676400"/>
                      </a:xfrm>
                    </p:grpSpPr>
                    <p:pic>
                      <p:nvPicPr>
                        <p:cNvPr id="66" name="Graphic 65">
                          <a:extLst>
                            <a:ext uri="{FF2B5EF4-FFF2-40B4-BE49-F238E27FC236}">
                              <a16:creationId xmlns:a16="http://schemas.microsoft.com/office/drawing/2014/main" id="{BC90E261-D12D-F143-A27E-65E16F028B87}"/>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470400" y="381000"/>
                          <a:ext cx="1524000" cy="1676400"/>
                        </a:xfrm>
                        <a:prstGeom prst="rect">
                          <a:avLst/>
                        </a:prstGeom>
                      </p:spPr>
                    </p:pic>
                    <p:pic>
                      <p:nvPicPr>
                        <p:cNvPr id="67" name="Graphic 66">
                          <a:extLst>
                            <a:ext uri="{FF2B5EF4-FFF2-40B4-BE49-F238E27FC236}">
                              <a16:creationId xmlns:a16="http://schemas.microsoft.com/office/drawing/2014/main" id="{4ADECBFD-6567-DE4F-A1F2-48EF4CB0AA1B}"/>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5156835" y="1352550"/>
                          <a:ext cx="800100" cy="673100"/>
                        </a:xfrm>
                        <a:prstGeom prst="rect">
                          <a:avLst/>
                        </a:prstGeom>
                      </p:spPr>
                    </p:pic>
                  </p:grpSp>
                </p:grpSp>
                <p:pic>
                  <p:nvPicPr>
                    <p:cNvPr id="53" name="Graphic 52">
                      <a:extLst>
                        <a:ext uri="{FF2B5EF4-FFF2-40B4-BE49-F238E27FC236}">
                          <a16:creationId xmlns:a16="http://schemas.microsoft.com/office/drawing/2014/main" id="{ECC04F41-AC0E-4346-AC05-884B42498D65}"/>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5317094" y="2709613"/>
                      <a:ext cx="1370618" cy="1177944"/>
                    </a:xfrm>
                    <a:prstGeom prst="rect">
                      <a:avLst/>
                    </a:prstGeom>
                  </p:spPr>
                </p:pic>
              </p:grpSp>
            </p:grpSp>
          </p:grpSp>
          <p:sp>
            <p:nvSpPr>
              <p:cNvPr id="18" name="TextBox 17">
                <a:extLst>
                  <a:ext uri="{FF2B5EF4-FFF2-40B4-BE49-F238E27FC236}">
                    <a16:creationId xmlns:a16="http://schemas.microsoft.com/office/drawing/2014/main" id="{B321C2A6-5903-4D46-A47D-B87D11D5D14B}"/>
                  </a:ext>
                </a:extLst>
              </p:cNvPr>
              <p:cNvSpPr txBox="1"/>
              <p:nvPr/>
            </p:nvSpPr>
            <p:spPr>
              <a:xfrm>
                <a:off x="5458348" y="533885"/>
                <a:ext cx="1158212" cy="400110"/>
              </a:xfrm>
              <a:prstGeom prst="rect">
                <a:avLst/>
              </a:prstGeom>
              <a:noFill/>
            </p:spPr>
            <p:txBody>
              <a:bodyPr wrap="square" rtlCol="0">
                <a:spAutoFit/>
              </a:bodyPr>
              <a:lstStyle/>
              <a:p>
                <a:pPr algn="ctr"/>
                <a:r>
                  <a:rPr lang="en-US" sz="2000">
                    <a:solidFill>
                      <a:srgbClr val="336C81"/>
                    </a:solidFill>
                    <a:latin typeface="Arial"/>
                    <a:cs typeface="Arial"/>
                  </a:rPr>
                  <a:t>Equity </a:t>
                </a:r>
              </a:p>
            </p:txBody>
          </p:sp>
          <p:sp>
            <p:nvSpPr>
              <p:cNvPr id="19" name="TextBox 18">
                <a:extLst>
                  <a:ext uri="{FF2B5EF4-FFF2-40B4-BE49-F238E27FC236}">
                    <a16:creationId xmlns:a16="http://schemas.microsoft.com/office/drawing/2014/main" id="{86ABC50B-14D2-9441-B42E-A2BD8A208AFD}"/>
                  </a:ext>
                </a:extLst>
              </p:cNvPr>
              <p:cNvSpPr txBox="1"/>
              <p:nvPr/>
            </p:nvSpPr>
            <p:spPr>
              <a:xfrm>
                <a:off x="8688295" y="534492"/>
                <a:ext cx="1911620" cy="400110"/>
              </a:xfrm>
              <a:prstGeom prst="rect">
                <a:avLst/>
              </a:prstGeom>
              <a:noFill/>
            </p:spPr>
            <p:txBody>
              <a:bodyPr wrap="square" rtlCol="0">
                <a:spAutoFit/>
              </a:bodyPr>
              <a:lstStyle/>
              <a:p>
                <a:pPr algn="ctr"/>
                <a:r>
                  <a:rPr lang="en-US" sz="2000">
                    <a:solidFill>
                      <a:srgbClr val="336C81"/>
                    </a:solidFill>
                    <a:latin typeface="Arial"/>
                    <a:cs typeface="Arial"/>
                  </a:rPr>
                  <a:t>Whole Child  </a:t>
                </a:r>
              </a:p>
            </p:txBody>
          </p:sp>
          <p:sp>
            <p:nvSpPr>
              <p:cNvPr id="20" name="TextBox 19">
                <a:extLst>
                  <a:ext uri="{FF2B5EF4-FFF2-40B4-BE49-F238E27FC236}">
                    <a16:creationId xmlns:a16="http://schemas.microsoft.com/office/drawing/2014/main" id="{56076B99-4ABE-0B44-9E00-E8A7D3761F3F}"/>
                  </a:ext>
                </a:extLst>
              </p:cNvPr>
              <p:cNvSpPr txBox="1"/>
              <p:nvPr/>
            </p:nvSpPr>
            <p:spPr>
              <a:xfrm>
                <a:off x="10092036" y="2106688"/>
                <a:ext cx="1911620" cy="707886"/>
              </a:xfrm>
              <a:prstGeom prst="rect">
                <a:avLst/>
              </a:prstGeom>
              <a:noFill/>
            </p:spPr>
            <p:txBody>
              <a:bodyPr wrap="square" rtlCol="0">
                <a:spAutoFit/>
              </a:bodyPr>
              <a:lstStyle/>
              <a:p>
                <a:pPr algn="ctr"/>
                <a:r>
                  <a:rPr lang="en-US" sz="2000">
                    <a:solidFill>
                      <a:srgbClr val="336C81"/>
                    </a:solidFill>
                    <a:latin typeface="Arial"/>
                    <a:cs typeface="Arial"/>
                  </a:rPr>
                  <a:t>Shared Responsibility </a:t>
                </a:r>
              </a:p>
            </p:txBody>
          </p:sp>
          <p:sp>
            <p:nvSpPr>
              <p:cNvPr id="21" name="TextBox 20">
                <a:extLst>
                  <a:ext uri="{FF2B5EF4-FFF2-40B4-BE49-F238E27FC236}">
                    <a16:creationId xmlns:a16="http://schemas.microsoft.com/office/drawing/2014/main" id="{1E37D12E-C3B7-2540-B222-F783A8D8C624}"/>
                  </a:ext>
                </a:extLst>
              </p:cNvPr>
              <p:cNvSpPr txBox="1"/>
              <p:nvPr/>
            </p:nvSpPr>
            <p:spPr>
              <a:xfrm>
                <a:off x="9777800" y="4405632"/>
                <a:ext cx="1627516" cy="707886"/>
              </a:xfrm>
              <a:prstGeom prst="rect">
                <a:avLst/>
              </a:prstGeom>
              <a:noFill/>
            </p:spPr>
            <p:txBody>
              <a:bodyPr wrap="square" rtlCol="0">
                <a:spAutoFit/>
              </a:bodyPr>
              <a:lstStyle/>
              <a:p>
                <a:pPr algn="ctr"/>
                <a:r>
                  <a:rPr lang="en-US" sz="2000">
                    <a:solidFill>
                      <a:srgbClr val="336C81"/>
                    </a:solidFill>
                    <a:latin typeface="Arial"/>
                    <a:cs typeface="Arial"/>
                  </a:rPr>
                  <a:t>Community Leadership </a:t>
                </a:r>
              </a:p>
            </p:txBody>
          </p:sp>
          <p:sp>
            <p:nvSpPr>
              <p:cNvPr id="22" name="TextBox 21">
                <a:extLst>
                  <a:ext uri="{FF2B5EF4-FFF2-40B4-BE49-F238E27FC236}">
                    <a16:creationId xmlns:a16="http://schemas.microsoft.com/office/drawing/2014/main" id="{683BFD28-6AFA-7847-92A8-2C00E7023F1D}"/>
                  </a:ext>
                </a:extLst>
              </p:cNvPr>
              <p:cNvSpPr txBox="1"/>
              <p:nvPr/>
            </p:nvSpPr>
            <p:spPr>
              <a:xfrm>
                <a:off x="6248042" y="5717642"/>
                <a:ext cx="2956932" cy="400110"/>
              </a:xfrm>
              <a:prstGeom prst="rect">
                <a:avLst/>
              </a:prstGeom>
              <a:noFill/>
            </p:spPr>
            <p:txBody>
              <a:bodyPr wrap="square" rtlCol="0">
                <a:spAutoFit/>
              </a:bodyPr>
              <a:lstStyle/>
              <a:p>
                <a:pPr algn="ctr"/>
                <a:r>
                  <a:rPr lang="en-US" sz="2000">
                    <a:solidFill>
                      <a:srgbClr val="336C81"/>
                    </a:solidFill>
                    <a:latin typeface="Arial"/>
                    <a:cs typeface="Arial"/>
                  </a:rPr>
                  <a:t>Continuity of Care</a:t>
                </a:r>
              </a:p>
            </p:txBody>
          </p:sp>
          <p:sp>
            <p:nvSpPr>
              <p:cNvPr id="23" name="TextBox 22">
                <a:extLst>
                  <a:ext uri="{FF2B5EF4-FFF2-40B4-BE49-F238E27FC236}">
                    <a16:creationId xmlns:a16="http://schemas.microsoft.com/office/drawing/2014/main" id="{C1360C1F-93DF-1740-9695-CB222B7325E7}"/>
                  </a:ext>
                </a:extLst>
              </p:cNvPr>
              <p:cNvSpPr txBox="1"/>
              <p:nvPr/>
            </p:nvSpPr>
            <p:spPr>
              <a:xfrm>
                <a:off x="4244132" y="4361979"/>
                <a:ext cx="1698449" cy="707886"/>
              </a:xfrm>
              <a:prstGeom prst="rect">
                <a:avLst/>
              </a:prstGeom>
              <a:noFill/>
            </p:spPr>
            <p:txBody>
              <a:bodyPr wrap="square" rtlCol="0">
                <a:spAutoFit/>
              </a:bodyPr>
              <a:lstStyle/>
              <a:p>
                <a:pPr algn="ctr"/>
                <a:r>
                  <a:rPr lang="en-US" sz="2000">
                    <a:solidFill>
                      <a:srgbClr val="336C81"/>
                    </a:solidFill>
                    <a:latin typeface="Arial"/>
                    <a:cs typeface="Arial"/>
                  </a:rPr>
                  <a:t>Wise Stewardship </a:t>
                </a:r>
              </a:p>
            </p:txBody>
          </p:sp>
          <p:sp>
            <p:nvSpPr>
              <p:cNvPr id="29" name="TextBox 28">
                <a:extLst>
                  <a:ext uri="{FF2B5EF4-FFF2-40B4-BE49-F238E27FC236}">
                    <a16:creationId xmlns:a16="http://schemas.microsoft.com/office/drawing/2014/main" id="{1F357DFF-063B-4B43-9CAA-DEDDB9A8F8E1}"/>
                  </a:ext>
                </a:extLst>
              </p:cNvPr>
              <p:cNvSpPr txBox="1"/>
              <p:nvPr/>
            </p:nvSpPr>
            <p:spPr>
              <a:xfrm>
                <a:off x="3495067" y="2033092"/>
                <a:ext cx="1911620" cy="707886"/>
              </a:xfrm>
              <a:prstGeom prst="rect">
                <a:avLst/>
              </a:prstGeom>
              <a:noFill/>
            </p:spPr>
            <p:txBody>
              <a:bodyPr wrap="square" rtlCol="0">
                <a:spAutoFit/>
              </a:bodyPr>
              <a:lstStyle/>
              <a:p>
                <a:pPr algn="ctr"/>
                <a:r>
                  <a:rPr lang="en-US" sz="2000">
                    <a:solidFill>
                      <a:srgbClr val="336C81"/>
                    </a:solidFill>
                    <a:latin typeface="Arial"/>
                    <a:cs typeface="Arial"/>
                  </a:rPr>
                  <a:t>Continuous Improvement</a:t>
                </a:r>
              </a:p>
            </p:txBody>
          </p:sp>
          <p:sp>
            <p:nvSpPr>
              <p:cNvPr id="30" name="TextBox 29">
                <a:extLst>
                  <a:ext uri="{FF2B5EF4-FFF2-40B4-BE49-F238E27FC236}">
                    <a16:creationId xmlns:a16="http://schemas.microsoft.com/office/drawing/2014/main" id="{D8963C4B-94AB-C74C-9452-03FE0DD3F9E4}"/>
                  </a:ext>
                </a:extLst>
              </p:cNvPr>
              <p:cNvSpPr txBox="1"/>
              <p:nvPr/>
            </p:nvSpPr>
            <p:spPr>
              <a:xfrm rot="16200000">
                <a:off x="7071397" y="1015593"/>
                <a:ext cx="1301860" cy="2254001"/>
              </a:xfrm>
              <a:prstGeom prst="rect">
                <a:avLst/>
              </a:prstGeom>
              <a:noFill/>
            </p:spPr>
            <p:txBody>
              <a:bodyPr wrap="square" rtlCol="0">
                <a:prstTxWarp prst="textCircle">
                  <a:avLst/>
                </a:prstTxWarp>
                <a:spAutoFit/>
              </a:bodyPr>
              <a:lstStyle/>
              <a:p>
                <a:pPr algn="ctr"/>
                <a:r>
                  <a:rPr lang="en-US" sz="1600" b="1" spc="300">
                    <a:solidFill>
                      <a:schemeClr val="bg1"/>
                    </a:solidFill>
                    <a:latin typeface="Arial" panose="020B0604020202020204" pitchFamily="34" charset="0"/>
                    <a:cs typeface="Arial" panose="020B0604020202020204" pitchFamily="34" charset="0"/>
                  </a:rPr>
                  <a:t>ACCESS</a:t>
                </a:r>
              </a:p>
            </p:txBody>
          </p:sp>
          <p:sp>
            <p:nvSpPr>
              <p:cNvPr id="31" name="TextBox 30">
                <a:extLst>
                  <a:ext uri="{FF2B5EF4-FFF2-40B4-BE49-F238E27FC236}">
                    <a16:creationId xmlns:a16="http://schemas.microsoft.com/office/drawing/2014/main" id="{CF72E4EE-84EF-9C4D-AB28-678E0AA72D46}"/>
                  </a:ext>
                </a:extLst>
              </p:cNvPr>
              <p:cNvSpPr txBox="1"/>
              <p:nvPr/>
            </p:nvSpPr>
            <p:spPr>
              <a:xfrm>
                <a:off x="6698990" y="3766556"/>
                <a:ext cx="2113059" cy="1011266"/>
              </a:xfrm>
              <a:prstGeom prst="rect">
                <a:avLst/>
              </a:prstGeom>
              <a:noFill/>
            </p:spPr>
            <p:txBody>
              <a:bodyPr wrap="square" rtlCol="0">
                <a:prstTxWarp prst="textArchDown">
                  <a:avLst>
                    <a:gd name="adj" fmla="val 1051411"/>
                  </a:avLst>
                </a:prstTxWarp>
                <a:spAutoFit/>
              </a:bodyPr>
              <a:lstStyle/>
              <a:p>
                <a:pPr algn="ctr"/>
                <a:r>
                  <a:rPr lang="en-US" sz="1600" b="1" spc="300">
                    <a:solidFill>
                      <a:schemeClr val="bg1"/>
                    </a:solidFill>
                    <a:latin typeface="Arial" panose="020B0604020202020204" pitchFamily="34" charset="0"/>
                    <a:cs typeface="Arial" panose="020B0604020202020204" pitchFamily="34" charset="0"/>
                  </a:rPr>
                  <a:t>COLLABORATION</a:t>
                </a:r>
              </a:p>
            </p:txBody>
          </p:sp>
          <p:sp>
            <p:nvSpPr>
              <p:cNvPr id="35" name="TextBox 34">
                <a:extLst>
                  <a:ext uri="{FF2B5EF4-FFF2-40B4-BE49-F238E27FC236}">
                    <a16:creationId xmlns:a16="http://schemas.microsoft.com/office/drawing/2014/main" id="{A458B39C-E06D-CE42-BC8D-BE262190051D}"/>
                  </a:ext>
                </a:extLst>
              </p:cNvPr>
              <p:cNvSpPr txBox="1"/>
              <p:nvPr/>
            </p:nvSpPr>
            <p:spPr>
              <a:xfrm rot="16041949">
                <a:off x="7822823" y="2530905"/>
                <a:ext cx="2113059" cy="1011266"/>
              </a:xfrm>
              <a:prstGeom prst="rect">
                <a:avLst/>
              </a:prstGeom>
              <a:noFill/>
            </p:spPr>
            <p:txBody>
              <a:bodyPr wrap="square" rtlCol="0">
                <a:prstTxWarp prst="textArchDown">
                  <a:avLst>
                    <a:gd name="adj" fmla="val 1051411"/>
                  </a:avLst>
                </a:prstTxWarp>
                <a:spAutoFit/>
              </a:bodyPr>
              <a:lstStyle/>
              <a:p>
                <a:pPr algn="ctr"/>
                <a:r>
                  <a:rPr lang="en-US" sz="1600" b="1" spc="300">
                    <a:solidFill>
                      <a:schemeClr val="bg1"/>
                    </a:solidFill>
                    <a:latin typeface="Arial" panose="020B0604020202020204" pitchFamily="34" charset="0"/>
                    <a:cs typeface="Arial" panose="020B0604020202020204" pitchFamily="34" charset="0"/>
                  </a:rPr>
                  <a:t>QUALITY</a:t>
                </a:r>
              </a:p>
            </p:txBody>
          </p:sp>
          <p:sp>
            <p:nvSpPr>
              <p:cNvPr id="42" name="TextBox 41">
                <a:extLst>
                  <a:ext uri="{FF2B5EF4-FFF2-40B4-BE49-F238E27FC236}">
                    <a16:creationId xmlns:a16="http://schemas.microsoft.com/office/drawing/2014/main" id="{3C3BF26A-7EA5-7C4B-9BE7-B6C28C6C5981}"/>
                  </a:ext>
                </a:extLst>
              </p:cNvPr>
              <p:cNvSpPr txBox="1"/>
              <p:nvPr/>
            </p:nvSpPr>
            <p:spPr>
              <a:xfrm rot="5400000">
                <a:off x="5589426" y="2599311"/>
                <a:ext cx="1964665" cy="1045509"/>
              </a:xfrm>
              <a:prstGeom prst="rect">
                <a:avLst/>
              </a:prstGeom>
              <a:noFill/>
            </p:spPr>
            <p:txBody>
              <a:bodyPr wrap="square" rtlCol="0">
                <a:prstTxWarp prst="textArchDown">
                  <a:avLst>
                    <a:gd name="adj" fmla="val 1051411"/>
                  </a:avLst>
                </a:prstTxWarp>
                <a:spAutoFit/>
              </a:bodyPr>
              <a:lstStyle/>
              <a:p>
                <a:pPr algn="ctr"/>
                <a:r>
                  <a:rPr lang="en-US" sz="1600" b="1" spc="300">
                    <a:solidFill>
                      <a:schemeClr val="bg1"/>
                    </a:solidFill>
                    <a:latin typeface="Arial" panose="020B0604020202020204" pitchFamily="34" charset="0"/>
                    <a:cs typeface="Arial" panose="020B0604020202020204" pitchFamily="34" charset="0"/>
                  </a:rPr>
                  <a:t>ALIGNMENT</a:t>
                </a:r>
              </a:p>
            </p:txBody>
          </p:sp>
        </p:grpSp>
        <p:pic>
          <p:nvPicPr>
            <p:cNvPr id="6" name="Picture 5" descr="A picture containing text, clock&#10;&#10;Description automatically generated">
              <a:extLst>
                <a:ext uri="{FF2B5EF4-FFF2-40B4-BE49-F238E27FC236}">
                  <a16:creationId xmlns:a16="http://schemas.microsoft.com/office/drawing/2014/main" id="{BB29E6C4-725D-C247-94C5-FB849AE9B607}"/>
                </a:ext>
              </a:extLst>
            </p:cNvPr>
            <p:cNvPicPr>
              <a:picLocks noChangeAspect="1"/>
            </p:cNvPicPr>
            <p:nvPr/>
          </p:nvPicPr>
          <p:blipFill>
            <a:blip r:embed="rId75"/>
            <a:stretch>
              <a:fillRect/>
            </a:stretch>
          </p:blipFill>
          <p:spPr>
            <a:xfrm>
              <a:off x="4854600" y="1841139"/>
              <a:ext cx="2429188" cy="2434599"/>
            </a:xfrm>
            <a:prstGeom prst="rect">
              <a:avLst/>
            </a:prstGeom>
          </p:spPr>
        </p:pic>
      </p:grpSp>
      <p:sp>
        <p:nvSpPr>
          <p:cNvPr id="104" name="Title 1">
            <a:extLst>
              <a:ext uri="{FF2B5EF4-FFF2-40B4-BE49-F238E27FC236}">
                <a16:creationId xmlns:a16="http://schemas.microsoft.com/office/drawing/2014/main" id="{1DDA6806-260C-480D-8F36-A783C3F51C4D}"/>
              </a:ext>
            </a:extLst>
          </p:cNvPr>
          <p:cNvSpPr txBox="1">
            <a:spLocks/>
          </p:cNvSpPr>
          <p:nvPr/>
        </p:nvSpPr>
        <p:spPr>
          <a:xfrm>
            <a:off x="104699" y="471296"/>
            <a:ext cx="3437113" cy="5615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4800" dirty="0">
                <a:latin typeface="Arial"/>
                <a:cs typeface="Arial"/>
              </a:rPr>
              <a:t>Vision</a:t>
            </a:r>
            <a:br>
              <a:rPr lang="en-US" sz="2800" dirty="0">
                <a:latin typeface="Arial"/>
                <a:cs typeface="Arial"/>
              </a:rPr>
            </a:br>
            <a:br>
              <a:rPr lang="en-US" sz="2800" dirty="0">
                <a:latin typeface="Arial"/>
                <a:cs typeface="Arial"/>
              </a:rPr>
            </a:br>
            <a:r>
              <a:rPr lang="en-US" sz="2800" dirty="0">
                <a:latin typeface="Arial"/>
                <a:cs typeface="Arial"/>
              </a:rPr>
              <a:t>All Nebraska children and their families have access to quality early childhood services that support children’s healthy development from birth through age 8.</a:t>
            </a:r>
            <a:br>
              <a:rPr lang="en-US" sz="2800" dirty="0">
                <a:latin typeface="Arial"/>
                <a:cs typeface="Arial"/>
              </a:rPr>
            </a:br>
            <a:endParaRPr lang="en-US" sz="2800" dirty="0">
              <a:latin typeface="Arial"/>
              <a:cs typeface="Arial"/>
            </a:endParaRPr>
          </a:p>
        </p:txBody>
      </p:sp>
    </p:spTree>
    <p:extLst>
      <p:ext uri="{BB962C8B-B14F-4D97-AF65-F5344CB8AC3E}">
        <p14:creationId xmlns:p14="http://schemas.microsoft.com/office/powerpoint/2010/main" val="283767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140C-AC8D-3D47-B08E-6E7F5BC5D4CD}"/>
              </a:ext>
            </a:extLst>
          </p:cNvPr>
          <p:cNvSpPr>
            <a:spLocks noGrp="1"/>
          </p:cNvSpPr>
          <p:nvPr>
            <p:ph type="title"/>
          </p:nvPr>
        </p:nvSpPr>
        <p:spPr>
          <a:xfrm>
            <a:off x="753334" y="1287379"/>
            <a:ext cx="10685331" cy="4932947"/>
          </a:xfrm>
        </p:spPr>
        <p:txBody>
          <a:bodyPr>
            <a:normAutofit fontScale="90000"/>
          </a:bodyPr>
          <a:lstStyle/>
          <a:p>
            <a:pPr algn="l"/>
            <a:r>
              <a:rPr lang="en-US" sz="7200" dirty="0">
                <a:latin typeface="Arial"/>
              </a:rPr>
              <a:t>What’s next?</a:t>
            </a:r>
            <a:br>
              <a:rPr lang="en-US" dirty="0">
                <a:latin typeface="Arial"/>
              </a:rPr>
            </a:br>
            <a:br>
              <a:rPr lang="en-US" dirty="0">
                <a:latin typeface="Arial"/>
              </a:rPr>
            </a:br>
            <a:r>
              <a:rPr lang="en-US" sz="3100" b="1" dirty="0">
                <a:latin typeface="Arial"/>
              </a:rPr>
              <a:t>SPEAQ Up! Nebraska</a:t>
            </a:r>
            <a:br>
              <a:rPr lang="en-US" sz="3100" b="1" dirty="0">
                <a:latin typeface="Arial"/>
              </a:rPr>
            </a:br>
            <a:r>
              <a:rPr lang="en-US" sz="2700" b="1" dirty="0">
                <a:latin typeface="Arial"/>
              </a:rPr>
              <a:t>S</a:t>
            </a:r>
            <a:r>
              <a:rPr lang="en-US" sz="2200" i="1" dirty="0">
                <a:latin typeface="Arial"/>
              </a:rPr>
              <a:t>trategic </a:t>
            </a:r>
            <a:r>
              <a:rPr lang="en-US" sz="2700" b="1" dirty="0">
                <a:latin typeface="Arial"/>
              </a:rPr>
              <a:t>P</a:t>
            </a:r>
            <a:r>
              <a:rPr lang="en-US" sz="2200" i="1" dirty="0">
                <a:latin typeface="Arial"/>
              </a:rPr>
              <a:t>lanning for </a:t>
            </a:r>
            <a:r>
              <a:rPr lang="en-US" sz="2700" b="1" dirty="0">
                <a:latin typeface="Arial"/>
              </a:rPr>
              <a:t>E</a:t>
            </a:r>
            <a:r>
              <a:rPr lang="en-US" sz="2200" i="1" dirty="0">
                <a:latin typeface="Arial"/>
              </a:rPr>
              <a:t>quitable </a:t>
            </a:r>
            <a:r>
              <a:rPr lang="en-US" sz="2700" b="1" dirty="0">
                <a:latin typeface="Arial"/>
              </a:rPr>
              <a:t>A</a:t>
            </a:r>
            <a:r>
              <a:rPr lang="en-US" sz="2200" i="1" dirty="0">
                <a:latin typeface="Arial"/>
              </a:rPr>
              <a:t>ccess to </a:t>
            </a:r>
            <a:r>
              <a:rPr lang="en-US" sz="2700" b="1" dirty="0">
                <a:latin typeface="Arial"/>
              </a:rPr>
              <a:t>Q</a:t>
            </a:r>
            <a:r>
              <a:rPr lang="en-US" sz="2200" i="1" dirty="0">
                <a:latin typeface="Arial"/>
              </a:rPr>
              <a:t>uality Early Childhood Services in Nebraska </a:t>
            </a:r>
            <a:br>
              <a:rPr lang="en-US" sz="3100" i="1" dirty="0">
                <a:latin typeface="Arial"/>
              </a:rPr>
            </a:br>
            <a:br>
              <a:rPr lang="en-US" sz="3100" i="1" dirty="0">
                <a:latin typeface="Arial"/>
              </a:rPr>
            </a:br>
            <a:r>
              <a:rPr lang="en-US" sz="3100" dirty="0">
                <a:latin typeface="Arial"/>
              </a:rPr>
              <a:t>SPEAQ Up! Nebraska is a series of community-based conversations designed to ensure the Nebraska Early Childhood Strategic Plan adequately addresses the priorities of diverse communities and stakeholders across the state.</a:t>
            </a:r>
            <a:br>
              <a:rPr lang="en-US" sz="3100" dirty="0">
                <a:latin typeface="Arial"/>
              </a:rPr>
            </a:br>
            <a:endParaRPr lang="en-US" sz="3100" dirty="0">
              <a:latin typeface="Arial"/>
            </a:endParaRPr>
          </a:p>
        </p:txBody>
      </p:sp>
    </p:spTree>
    <p:extLst>
      <p:ext uri="{BB962C8B-B14F-4D97-AF65-F5344CB8AC3E}">
        <p14:creationId xmlns:p14="http://schemas.microsoft.com/office/powerpoint/2010/main" val="3264794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A9CE37-F906-41E7-A4C0-51956023105A}"/>
              </a:ext>
            </a:extLst>
          </p:cNvPr>
          <p:cNvSpPr txBox="1">
            <a:spLocks/>
          </p:cNvSpPr>
          <p:nvPr/>
        </p:nvSpPr>
        <p:spPr>
          <a:xfrm>
            <a:off x="7841081" y="421106"/>
            <a:ext cx="4178809" cy="6015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4000" dirty="0">
                <a:latin typeface="Arial"/>
              </a:rPr>
              <a:t>Learn more and get involved.</a:t>
            </a:r>
            <a:br>
              <a:rPr lang="en-US" sz="4000" dirty="0">
                <a:latin typeface="Arial"/>
              </a:rPr>
            </a:br>
            <a:br>
              <a:rPr lang="en-US" sz="4000" dirty="0">
                <a:latin typeface="Arial"/>
              </a:rPr>
            </a:br>
            <a:r>
              <a:rPr lang="en-US" sz="2400" dirty="0">
                <a:solidFill>
                  <a:schemeClr val="tx1"/>
                </a:solidFill>
                <a:latin typeface="Arial"/>
              </a:rPr>
              <a:t>To learn more about the strategic plan, visit </a:t>
            </a:r>
            <a:r>
              <a:rPr lang="en-US" sz="2400" b="1" dirty="0">
                <a:latin typeface="Arial"/>
                <a:hlinkClick r:id="rId3">
                  <a:extLst>
                    <a:ext uri="{A12FA001-AC4F-418D-AE19-62706E023703}">
                      <ahyp:hlinkClr xmlns:ahyp="http://schemas.microsoft.com/office/drawing/2018/hyperlinkcolor" val="tx"/>
                    </a:ext>
                  </a:extLst>
                </a:hlinkClick>
              </a:rPr>
              <a:t>NEearlychildhoodplan.org</a:t>
            </a:r>
            <a:r>
              <a:rPr lang="en-US" sz="2400" dirty="0">
                <a:solidFill>
                  <a:schemeClr val="tx1"/>
                </a:solidFill>
                <a:latin typeface="Arial"/>
              </a:rPr>
              <a:t>.</a:t>
            </a:r>
            <a:br>
              <a:rPr lang="en-US" sz="2400" b="1" dirty="0">
                <a:latin typeface="Arial"/>
              </a:rPr>
            </a:br>
            <a:br>
              <a:rPr lang="en-US" sz="2400" b="1" dirty="0">
                <a:latin typeface="Arial"/>
              </a:rPr>
            </a:br>
            <a:r>
              <a:rPr lang="en-US" sz="2400" dirty="0">
                <a:solidFill>
                  <a:schemeClr val="tx1"/>
                </a:solidFill>
                <a:latin typeface="Arial"/>
              </a:rPr>
              <a:t>To host or participate in a SPEAQ Up! Nebraska meeting, please contact Sara Vetter at </a:t>
            </a:r>
            <a:r>
              <a:rPr lang="en-US" sz="2400" b="1" dirty="0">
                <a:latin typeface="Arial"/>
                <a:hlinkClick r:id="rId4">
                  <a:extLst>
                    <a:ext uri="{A12FA001-AC4F-418D-AE19-62706E023703}">
                      <ahyp:hlinkClr xmlns:ahyp="http://schemas.microsoft.com/office/drawing/2018/hyperlinkcolor" val="tx"/>
                    </a:ext>
                  </a:extLst>
                </a:hlinkClick>
              </a:rPr>
              <a:t>svetter@nebraska.edu</a:t>
            </a:r>
            <a:r>
              <a:rPr lang="en-US" sz="2400" b="1" dirty="0">
                <a:latin typeface="Arial"/>
              </a:rPr>
              <a:t>. </a:t>
            </a:r>
            <a:br>
              <a:rPr lang="en-US" sz="2400" dirty="0">
                <a:latin typeface="Arial"/>
              </a:rPr>
            </a:br>
            <a:br>
              <a:rPr lang="en-US" sz="2400" dirty="0">
                <a:latin typeface="Arial"/>
              </a:rPr>
            </a:br>
            <a:endParaRPr lang="en-US" sz="2400" dirty="0">
              <a:solidFill>
                <a:schemeClr val="tx1"/>
              </a:solidFill>
              <a:latin typeface="Arial"/>
            </a:endParaRPr>
          </a:p>
        </p:txBody>
      </p:sp>
    </p:spTree>
    <p:extLst>
      <p:ext uri="{BB962C8B-B14F-4D97-AF65-F5344CB8AC3E}">
        <p14:creationId xmlns:p14="http://schemas.microsoft.com/office/powerpoint/2010/main" val="3731298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5FB453BE-866C-49CD-BD15-C6A4FB002752}"/>
              </a:ext>
            </a:extLst>
          </p:cNvPr>
          <p:cNvSpPr txBox="1">
            <a:spLocks/>
          </p:cNvSpPr>
          <p:nvPr/>
        </p:nvSpPr>
        <p:spPr>
          <a:xfrm>
            <a:off x="838201" y="2024408"/>
            <a:ext cx="4316896" cy="2415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646C5A6-70C4-4975-B707-CF8748015A0A}"/>
              </a:ext>
            </a:extLst>
          </p:cNvPr>
          <p:cNvSpPr txBox="1"/>
          <p:nvPr/>
        </p:nvSpPr>
        <p:spPr>
          <a:xfrm>
            <a:off x="469345" y="2428319"/>
            <a:ext cx="4685752" cy="2308324"/>
          </a:xfrm>
          <a:prstGeom prst="rect">
            <a:avLst/>
          </a:prstGeom>
          <a:noFill/>
        </p:spPr>
        <p:txBody>
          <a:bodyPr wrap="square" lIns="91440" tIns="45720" rIns="91440" bIns="45720" anchor="t">
            <a:spAutoFit/>
          </a:bodyPr>
          <a:lstStyle/>
          <a:p>
            <a:pPr algn="ctr"/>
            <a:r>
              <a:rPr lang="en-US" sz="5400" b="1" dirty="0">
                <a:solidFill>
                  <a:srgbClr val="3C7E96"/>
                </a:solidFill>
                <a:latin typeface="Arial"/>
                <a:cs typeface="Arial"/>
              </a:rPr>
              <a:t>THANK YOU!  </a:t>
            </a:r>
          </a:p>
          <a:p>
            <a:endParaRPr lang="en-US" sz="3600" b="1">
              <a:solidFill>
                <a:srgbClr val="3C7E96"/>
              </a:solidFill>
              <a:latin typeface="Arial"/>
              <a:cs typeface="Arial"/>
            </a:endParaRPr>
          </a:p>
        </p:txBody>
      </p:sp>
    </p:spTree>
    <p:extLst>
      <p:ext uri="{BB962C8B-B14F-4D97-AF65-F5344CB8AC3E}">
        <p14:creationId xmlns:p14="http://schemas.microsoft.com/office/powerpoint/2010/main" val="1124239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40DD85-688E-E856-92B0-04D0D6052529}"/>
              </a:ext>
            </a:extLst>
          </p:cNvPr>
          <p:cNvSpPr txBox="1"/>
          <p:nvPr/>
        </p:nvSpPr>
        <p:spPr>
          <a:xfrm>
            <a:off x="13178287" y="34304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2" name="Title 1">
            <a:extLst>
              <a:ext uri="{FF2B5EF4-FFF2-40B4-BE49-F238E27FC236}">
                <a16:creationId xmlns:a16="http://schemas.microsoft.com/office/drawing/2014/main" id="{84CA9427-59C2-48FE-8DBE-A6B30ACABC93}"/>
              </a:ext>
            </a:extLst>
          </p:cNvPr>
          <p:cNvSpPr>
            <a:spLocks noGrp="1"/>
          </p:cNvSpPr>
          <p:nvPr>
            <p:ph type="title"/>
          </p:nvPr>
        </p:nvSpPr>
        <p:spPr/>
        <p:txBody>
          <a:bodyPr/>
          <a:lstStyle/>
          <a:p>
            <a:r>
              <a:rPr lang="en-US">
                <a:latin typeface="Arial"/>
              </a:rPr>
              <a:t>Acknowledgments</a:t>
            </a:r>
          </a:p>
        </p:txBody>
      </p:sp>
      <p:sp>
        <p:nvSpPr>
          <p:cNvPr id="3" name="Content Placeholder 2">
            <a:extLst>
              <a:ext uri="{FF2B5EF4-FFF2-40B4-BE49-F238E27FC236}">
                <a16:creationId xmlns:a16="http://schemas.microsoft.com/office/drawing/2014/main" id="{D7DBA5C4-C16F-4911-93AA-99C48035CA92}"/>
              </a:ext>
            </a:extLst>
          </p:cNvPr>
          <p:cNvSpPr>
            <a:spLocks noGrp="1"/>
          </p:cNvSpPr>
          <p:nvPr>
            <p:ph idx="1"/>
          </p:nvPr>
        </p:nvSpPr>
        <p:spPr>
          <a:xfrm>
            <a:off x="838200" y="1557867"/>
            <a:ext cx="10515600" cy="4374847"/>
          </a:xfrm>
        </p:spPr>
        <p:txBody>
          <a:bodyPr vert="horz" lIns="91440" tIns="45720" rIns="91440" bIns="45720" rtlCol="0" anchor="t">
            <a:normAutofit fontScale="92500" lnSpcReduction="10000"/>
          </a:bodyPr>
          <a:lstStyle/>
          <a:p>
            <a:r>
              <a:rPr lang="en-US" sz="2400" dirty="0">
                <a:latin typeface="Arial"/>
                <a:cs typeface="Arial"/>
              </a:rPr>
              <a:t>Facilitation of the Nebraska Early Childhood Strategic Plan is provided by the Buffett Early Childhood Institute at the University of Nebraska as part of a broad collaborative effort of the Nebraska Department of Health and Human Services, the Nebraska Department of Education, the Nebraska Children and Families Foundation, and other organizations.</a:t>
            </a:r>
          </a:p>
          <a:p>
            <a:r>
              <a:rPr lang="en-US" sz="2400" dirty="0">
                <a:effectLst/>
                <a:latin typeface="Arial"/>
                <a:ea typeface="+mn-lt"/>
                <a:cs typeface="Arial"/>
              </a:rPr>
              <a:t>This project is made possible by funding received through Grant Number 90TP0079-03-00, of the USDHHS-Administration for Children and Families, Office of Early Childhood; Nebraska Department of Health and Human Services; Nebraska Department of Education; and Nebraska Children and Families Foundation, following grant requirements of 70% federal funding with 30% match from state and private resources. Its contents are solely the responsibility of the authors and do not necessarily represent the official views of the Office of Child Care, the Administration for Children and Families, or the U.S. Department of Health and Human Services</a:t>
            </a:r>
            <a:r>
              <a:rPr lang="en-US" sz="2400" dirty="0">
                <a:latin typeface="Arial"/>
                <a:ea typeface="+mn-lt"/>
                <a:cs typeface="Arial"/>
              </a:rPr>
              <a:t>.</a:t>
            </a:r>
          </a:p>
        </p:txBody>
      </p:sp>
    </p:spTree>
    <p:extLst>
      <p:ext uri="{BB962C8B-B14F-4D97-AF65-F5344CB8AC3E}">
        <p14:creationId xmlns:p14="http://schemas.microsoft.com/office/powerpoint/2010/main" val="2245599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A89E91-8B52-4C11-9CE1-53A31565E650}"/>
              </a:ext>
            </a:extLst>
          </p:cNvPr>
          <p:cNvSpPr>
            <a:spLocks noGrp="1"/>
          </p:cNvSpPr>
          <p:nvPr>
            <p:ph type="title"/>
          </p:nvPr>
        </p:nvSpPr>
        <p:spPr>
          <a:xfrm>
            <a:off x="747828" y="2362529"/>
            <a:ext cx="10515600" cy="1325563"/>
          </a:xfrm>
        </p:spPr>
        <p:txBody>
          <a:bodyPr/>
          <a:lstStyle/>
          <a:p>
            <a:r>
              <a:rPr lang="en-US">
                <a:latin typeface="Arial"/>
              </a:rPr>
              <a:t>www.NEearlychildhoodplan.org</a:t>
            </a:r>
          </a:p>
        </p:txBody>
      </p:sp>
    </p:spTree>
    <p:extLst>
      <p:ext uri="{BB962C8B-B14F-4D97-AF65-F5344CB8AC3E}">
        <p14:creationId xmlns:p14="http://schemas.microsoft.com/office/powerpoint/2010/main" val="332778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4944-CD27-46BD-A3F4-E9734DF63462}"/>
              </a:ext>
            </a:extLst>
          </p:cNvPr>
          <p:cNvSpPr>
            <a:spLocks noGrp="1"/>
          </p:cNvSpPr>
          <p:nvPr>
            <p:ph type="title"/>
          </p:nvPr>
        </p:nvSpPr>
        <p:spPr>
          <a:xfrm>
            <a:off x="728980" y="435797"/>
            <a:ext cx="10734040" cy="759354"/>
          </a:xfrm>
        </p:spPr>
        <p:txBody>
          <a:bodyPr>
            <a:normAutofit/>
          </a:bodyPr>
          <a:lstStyle/>
          <a:p>
            <a:r>
              <a:rPr lang="en-US" sz="4200" dirty="0">
                <a:solidFill>
                  <a:srgbClr val="3C7E96"/>
                </a:solidFill>
                <a:latin typeface="Arial"/>
              </a:rPr>
              <a:t>Equity Principles for Strategic Planning</a:t>
            </a:r>
          </a:p>
        </p:txBody>
      </p:sp>
      <p:sp>
        <p:nvSpPr>
          <p:cNvPr id="4" name="TextBox 3">
            <a:extLst>
              <a:ext uri="{FF2B5EF4-FFF2-40B4-BE49-F238E27FC236}">
                <a16:creationId xmlns:a16="http://schemas.microsoft.com/office/drawing/2014/main" id="{9E2740C6-28E2-4C88-905D-40163096B533}"/>
              </a:ext>
            </a:extLst>
          </p:cNvPr>
          <p:cNvSpPr txBox="1"/>
          <p:nvPr/>
        </p:nvSpPr>
        <p:spPr>
          <a:xfrm>
            <a:off x="867103" y="1388339"/>
            <a:ext cx="5009669" cy="2431435"/>
          </a:xfrm>
          <a:prstGeom prst="rect">
            <a:avLst/>
          </a:prstGeom>
          <a:noFill/>
        </p:spPr>
        <p:txBody>
          <a:bodyPr wrap="square" rtlCol="0">
            <a:spAutoFit/>
          </a:bodyPr>
          <a:lstStyle/>
          <a:p>
            <a:pPr fontAlgn="base"/>
            <a:r>
              <a:rPr lang="en-US" sz="2400" b="1" kern="1200" dirty="0">
                <a:solidFill>
                  <a:schemeClr val="accent5">
                    <a:lumMod val="75000"/>
                  </a:schemeClr>
                </a:solidFill>
                <a:effectLst/>
              </a:rPr>
              <a:t>ENSURE DIVERSE REPRESENTATION throughout the strategic plan development process.</a:t>
            </a:r>
          </a:p>
          <a:p>
            <a:pPr marL="285750" lvl="0" indent="-285750" fontAlgn="base">
              <a:buFont typeface="Arial" panose="020B0604020202020204" pitchFamily="34" charset="0"/>
              <a:buChar char="•"/>
            </a:pPr>
            <a:r>
              <a:rPr lang="en-US" sz="2000" b="0" kern="1200" dirty="0">
                <a:solidFill>
                  <a:schemeClr val="accent5">
                    <a:lumMod val="75000"/>
                  </a:schemeClr>
                </a:solidFill>
                <a:effectLst/>
              </a:rPr>
              <a:t>Design and planning</a:t>
            </a:r>
          </a:p>
          <a:p>
            <a:pPr marL="285750" lvl="0" indent="-285750" fontAlgn="base">
              <a:buFont typeface="Arial" panose="020B0604020202020204" pitchFamily="34" charset="0"/>
              <a:buChar char="•"/>
            </a:pPr>
            <a:r>
              <a:rPr lang="en-US" sz="2000" dirty="0">
                <a:solidFill>
                  <a:schemeClr val="accent5">
                    <a:lumMod val="75000"/>
                  </a:schemeClr>
                </a:solidFill>
              </a:rPr>
              <a:t>St</a:t>
            </a:r>
            <a:r>
              <a:rPr lang="en-US" sz="2000" b="0" kern="1200" dirty="0">
                <a:solidFill>
                  <a:schemeClr val="accent5">
                    <a:lumMod val="75000"/>
                  </a:schemeClr>
                </a:solidFill>
                <a:effectLst/>
              </a:rPr>
              <a:t>akeholder engagement</a:t>
            </a:r>
          </a:p>
          <a:p>
            <a:pPr marL="285750" lvl="0" indent="-285750" fontAlgn="base">
              <a:buFont typeface="Arial" panose="020B0604020202020204" pitchFamily="34" charset="0"/>
              <a:buChar char="•"/>
            </a:pPr>
            <a:r>
              <a:rPr lang="en-US" sz="2000" b="0" kern="1200" dirty="0">
                <a:solidFill>
                  <a:schemeClr val="accent5">
                    <a:lumMod val="75000"/>
                  </a:schemeClr>
                </a:solidFill>
                <a:effectLst/>
              </a:rPr>
              <a:t>Data analysis and writing</a:t>
            </a:r>
          </a:p>
          <a:p>
            <a:pPr marL="285750" lvl="0" indent="-285750" fontAlgn="base">
              <a:buFont typeface="Arial" panose="020B0604020202020204" pitchFamily="34" charset="0"/>
              <a:buChar char="•"/>
            </a:pPr>
            <a:r>
              <a:rPr lang="en-US" sz="2000" b="0" kern="1200" dirty="0">
                <a:solidFill>
                  <a:schemeClr val="accent5">
                    <a:lumMod val="75000"/>
                  </a:schemeClr>
                </a:solidFill>
                <a:effectLst/>
              </a:rPr>
              <a:t>Approval</a:t>
            </a:r>
          </a:p>
        </p:txBody>
      </p:sp>
      <p:sp>
        <p:nvSpPr>
          <p:cNvPr id="5" name="TextBox 4">
            <a:extLst>
              <a:ext uri="{FF2B5EF4-FFF2-40B4-BE49-F238E27FC236}">
                <a16:creationId xmlns:a16="http://schemas.microsoft.com/office/drawing/2014/main" id="{372CE0C7-9A26-45B8-B08B-A4F5877F8CCE}"/>
              </a:ext>
            </a:extLst>
          </p:cNvPr>
          <p:cNvSpPr txBox="1"/>
          <p:nvPr/>
        </p:nvSpPr>
        <p:spPr>
          <a:xfrm>
            <a:off x="728980" y="4039971"/>
            <a:ext cx="5439103" cy="1815882"/>
          </a:xfrm>
          <a:prstGeom prst="rect">
            <a:avLst/>
          </a:prstGeom>
          <a:noFill/>
        </p:spPr>
        <p:txBody>
          <a:bodyPr wrap="square" rtlCol="0">
            <a:spAutoFit/>
          </a:bodyPr>
          <a:lstStyle/>
          <a:p>
            <a:pPr marL="0" algn="l" defTabSz="914400" rtl="0" eaLnBrk="1" fontAlgn="base" latinLnBrk="0" hangingPunct="1"/>
            <a:r>
              <a:rPr lang="en-US" sz="2400" b="1" kern="1200" dirty="0">
                <a:solidFill>
                  <a:schemeClr val="accent5">
                    <a:lumMod val="75000"/>
                  </a:schemeClr>
                </a:solidFill>
                <a:effectLst/>
              </a:rPr>
              <a:t>Intentionally take steps to ELIMINATE IMPLICIT BIAS in the strategic plan development process.</a:t>
            </a:r>
          </a:p>
          <a:p>
            <a:pPr marL="285750" lvl="0" indent="-285750" algn="l" defTabSz="914400" rtl="0" eaLnBrk="1" fontAlgn="base" latinLnBrk="0" hangingPunct="1">
              <a:buFont typeface="Arial" panose="020B0604020202020204" pitchFamily="34" charset="0"/>
              <a:buChar char="•"/>
            </a:pPr>
            <a:r>
              <a:rPr lang="en-US" sz="2000" b="0" kern="1200" dirty="0">
                <a:solidFill>
                  <a:schemeClr val="accent5">
                    <a:lumMod val="75000"/>
                  </a:schemeClr>
                </a:solidFill>
                <a:effectLst/>
              </a:rPr>
              <a:t>Strategic plan information resources</a:t>
            </a:r>
          </a:p>
          <a:p>
            <a:pPr marL="285750" lvl="0" indent="-285750" algn="l" defTabSz="914400" rtl="0" eaLnBrk="1" fontAlgn="base" latinLnBrk="0" hangingPunct="1">
              <a:buFont typeface="Arial" panose="020B0604020202020204" pitchFamily="34" charset="0"/>
              <a:buChar char="•"/>
            </a:pPr>
            <a:r>
              <a:rPr lang="en-US" sz="2000" b="0" kern="1200" dirty="0">
                <a:solidFill>
                  <a:schemeClr val="accent5">
                    <a:lumMod val="75000"/>
                  </a:schemeClr>
                </a:solidFill>
                <a:effectLst/>
              </a:rPr>
              <a:t>Stakeholder engagement materials</a:t>
            </a:r>
            <a:endParaRPr lang="en-US" sz="2400" dirty="0"/>
          </a:p>
        </p:txBody>
      </p:sp>
      <p:sp>
        <p:nvSpPr>
          <p:cNvPr id="6" name="TextBox 5">
            <a:extLst>
              <a:ext uri="{FF2B5EF4-FFF2-40B4-BE49-F238E27FC236}">
                <a16:creationId xmlns:a16="http://schemas.microsoft.com/office/drawing/2014/main" id="{E436CF82-F651-453F-A133-4A548BE81CEA}"/>
              </a:ext>
            </a:extLst>
          </p:cNvPr>
          <p:cNvSpPr txBox="1"/>
          <p:nvPr/>
        </p:nvSpPr>
        <p:spPr>
          <a:xfrm>
            <a:off x="6306206" y="1388339"/>
            <a:ext cx="5312980" cy="2492990"/>
          </a:xfrm>
          <a:prstGeom prst="rect">
            <a:avLst/>
          </a:prstGeom>
          <a:noFill/>
        </p:spPr>
        <p:txBody>
          <a:bodyPr wrap="square" rtlCol="0">
            <a:spAutoFit/>
          </a:bodyPr>
          <a:lstStyle/>
          <a:p>
            <a:pPr marL="0" algn="l" defTabSz="914400" rtl="0" eaLnBrk="1" fontAlgn="base" latinLnBrk="0" hangingPunct="1"/>
            <a:r>
              <a:rPr lang="en-US" sz="2400" b="1" kern="1200" dirty="0">
                <a:solidFill>
                  <a:schemeClr val="accent5">
                    <a:lumMod val="75000"/>
                  </a:schemeClr>
                </a:solidFill>
                <a:effectLst/>
              </a:rPr>
              <a:t>Implement a DATA DRIVEN strategic planning process, WITH DIVERSE POPULATIONS REPRESENTED IN THE DATA.</a:t>
            </a:r>
          </a:p>
          <a:p>
            <a:pPr marL="285750" lvl="0" indent="-285750" algn="l" defTabSz="914400" rtl="0" eaLnBrk="1" fontAlgn="base" latinLnBrk="0" hangingPunct="1">
              <a:buFont typeface="Arial" panose="020B0604020202020204" pitchFamily="34" charset="0"/>
              <a:buChar char="•"/>
            </a:pPr>
            <a:r>
              <a:rPr lang="en-US" sz="2000" b="0" kern="1200" dirty="0">
                <a:solidFill>
                  <a:schemeClr val="accent5">
                    <a:lumMod val="75000"/>
                  </a:schemeClr>
                </a:solidFill>
                <a:effectLst/>
              </a:rPr>
              <a:t>Ensure the voices of communities that are often marginalized are in in the data</a:t>
            </a:r>
          </a:p>
          <a:p>
            <a:pPr marL="285750" lvl="0" indent="-285750" algn="l" defTabSz="914400" rtl="0" eaLnBrk="1" fontAlgn="base" latinLnBrk="0" hangingPunct="1">
              <a:buFont typeface="Arial" panose="020B0604020202020204" pitchFamily="34" charset="0"/>
              <a:buChar char="•"/>
            </a:pPr>
            <a:r>
              <a:rPr lang="en-US" sz="2000" b="0" kern="1200" dirty="0">
                <a:solidFill>
                  <a:schemeClr val="accent5">
                    <a:lumMod val="75000"/>
                  </a:schemeClr>
                </a:solidFill>
                <a:effectLst/>
              </a:rPr>
              <a:t>Describe who is and is not accessing services</a:t>
            </a:r>
            <a:endParaRPr lang="en-US" sz="2000" dirty="0"/>
          </a:p>
        </p:txBody>
      </p:sp>
      <p:sp>
        <p:nvSpPr>
          <p:cNvPr id="7" name="TextBox 6">
            <a:extLst>
              <a:ext uri="{FF2B5EF4-FFF2-40B4-BE49-F238E27FC236}">
                <a16:creationId xmlns:a16="http://schemas.microsoft.com/office/drawing/2014/main" id="{E58352F9-7DD0-4EAF-9948-D06EFB2B7CB8}"/>
              </a:ext>
            </a:extLst>
          </p:cNvPr>
          <p:cNvSpPr txBox="1"/>
          <p:nvPr/>
        </p:nvSpPr>
        <p:spPr>
          <a:xfrm>
            <a:off x="6243144" y="4039971"/>
            <a:ext cx="5439103" cy="1938992"/>
          </a:xfrm>
          <a:prstGeom prst="rect">
            <a:avLst/>
          </a:prstGeom>
          <a:noFill/>
        </p:spPr>
        <p:txBody>
          <a:bodyPr wrap="square" rtlCol="0">
            <a:spAutoFit/>
          </a:bodyPr>
          <a:lstStyle/>
          <a:p>
            <a:pPr marL="0" algn="l" defTabSz="914400" rtl="0" eaLnBrk="1" fontAlgn="base" latinLnBrk="0" hangingPunct="1"/>
            <a:r>
              <a:rPr lang="en-US" sz="2400" b="1" kern="1200" dirty="0">
                <a:solidFill>
                  <a:schemeClr val="accent5">
                    <a:lumMod val="75000"/>
                  </a:schemeClr>
                </a:solidFill>
                <a:effectLst/>
              </a:rPr>
              <a:t>Set MEASURABLE TARGETS and hold ourselves ACCOUNTABLE.</a:t>
            </a:r>
          </a:p>
          <a:p>
            <a:pPr marL="285750" lvl="0" indent="-285750" algn="l" defTabSz="914400" rtl="0" eaLnBrk="1" fontAlgn="base" latinLnBrk="0" hangingPunct="1">
              <a:buFont typeface="Arial" panose="020B0604020202020204" pitchFamily="34" charset="0"/>
              <a:buChar char="•"/>
            </a:pPr>
            <a:r>
              <a:rPr lang="en-US" sz="1800" b="0" kern="1200" dirty="0">
                <a:solidFill>
                  <a:schemeClr val="accent5">
                    <a:lumMod val="75000"/>
                  </a:schemeClr>
                </a:solidFill>
                <a:effectLst/>
              </a:rPr>
              <a:t>Define measures for implementing an inclusive and diverse process</a:t>
            </a:r>
          </a:p>
          <a:p>
            <a:pPr marL="285750" lvl="0" indent="-285750" algn="l" defTabSz="914400" rtl="0" eaLnBrk="1" fontAlgn="base" latinLnBrk="0" hangingPunct="1">
              <a:buFont typeface="Arial" panose="020B0604020202020204" pitchFamily="34" charset="0"/>
              <a:buChar char="•"/>
            </a:pPr>
            <a:r>
              <a:rPr lang="en-US" sz="1800" b="0" kern="1200" dirty="0">
                <a:solidFill>
                  <a:schemeClr val="accent5">
                    <a:lumMod val="75000"/>
                  </a:schemeClr>
                </a:solidFill>
                <a:effectLst/>
              </a:rPr>
              <a:t>Track and report those measures during the life of the project and take corrective action</a:t>
            </a:r>
            <a:endParaRPr lang="en-US" sz="1800" b="0" kern="1200" dirty="0">
              <a:solidFill>
                <a:schemeClr val="accent5">
                  <a:lumMod val="75000"/>
                </a:schemeClr>
              </a:solidFill>
              <a:effectLst/>
              <a:latin typeface="+mn-lt"/>
              <a:ea typeface="+mn-ea"/>
              <a:cs typeface="+mn-cs"/>
            </a:endParaRPr>
          </a:p>
        </p:txBody>
      </p:sp>
    </p:spTree>
    <p:extLst>
      <p:ext uri="{BB962C8B-B14F-4D97-AF65-F5344CB8AC3E}">
        <p14:creationId xmlns:p14="http://schemas.microsoft.com/office/powerpoint/2010/main" val="106249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4944-CD27-46BD-A3F4-E9734DF63462}"/>
              </a:ext>
            </a:extLst>
          </p:cNvPr>
          <p:cNvSpPr>
            <a:spLocks noGrp="1"/>
          </p:cNvSpPr>
          <p:nvPr>
            <p:ph type="title"/>
          </p:nvPr>
        </p:nvSpPr>
        <p:spPr>
          <a:xfrm>
            <a:off x="0" y="1"/>
            <a:ext cx="12192000" cy="1522652"/>
          </a:xfrm>
          <a:solidFill>
            <a:srgbClr val="3C7E96"/>
          </a:solidFill>
        </p:spPr>
        <p:txBody>
          <a:bodyPr>
            <a:normAutofit/>
          </a:bodyPr>
          <a:lstStyle/>
          <a:p>
            <a:pPr algn="ctr"/>
            <a:r>
              <a:rPr lang="en-US" sz="4200" i="1" dirty="0">
                <a:solidFill>
                  <a:schemeClr val="bg1"/>
                </a:solidFill>
                <a:latin typeface="Arial"/>
              </a:rPr>
              <a:t>How Stakeholder Feedback Has </a:t>
            </a:r>
            <a:br>
              <a:rPr lang="en-US" sz="4200" i="1" dirty="0">
                <a:solidFill>
                  <a:schemeClr val="bg1"/>
                </a:solidFill>
                <a:latin typeface="Arial"/>
              </a:rPr>
            </a:br>
            <a:r>
              <a:rPr lang="en-US" sz="4200" i="1" dirty="0">
                <a:solidFill>
                  <a:schemeClr val="bg1"/>
                </a:solidFill>
                <a:latin typeface="Arial"/>
              </a:rPr>
              <a:t>Changed the Process</a:t>
            </a:r>
          </a:p>
        </p:txBody>
      </p:sp>
      <p:sp>
        <p:nvSpPr>
          <p:cNvPr id="5" name="TextBox 4">
            <a:extLst>
              <a:ext uri="{FF2B5EF4-FFF2-40B4-BE49-F238E27FC236}">
                <a16:creationId xmlns:a16="http://schemas.microsoft.com/office/drawing/2014/main" id="{185BA961-F832-F956-D1D2-AA1CA8B40871}"/>
              </a:ext>
            </a:extLst>
          </p:cNvPr>
          <p:cNvSpPr txBox="1"/>
          <p:nvPr/>
        </p:nvSpPr>
        <p:spPr>
          <a:xfrm>
            <a:off x="838200" y="1731077"/>
            <a:ext cx="459702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6015250" y="1792632"/>
            <a:ext cx="53385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0" name="TextBox 9">
            <a:extLst>
              <a:ext uri="{FF2B5EF4-FFF2-40B4-BE49-F238E27FC236}">
                <a16:creationId xmlns:a16="http://schemas.microsoft.com/office/drawing/2014/main" id="{3CCAC117-E359-A0B7-D03A-D8A2E6B7A63C}"/>
              </a:ext>
            </a:extLst>
          </p:cNvPr>
          <p:cNvSpPr txBox="1"/>
          <p:nvPr/>
        </p:nvSpPr>
        <p:spPr>
          <a:xfrm>
            <a:off x="838200" y="2505713"/>
            <a:ext cx="4743734" cy="1938992"/>
          </a:xfrm>
          <a:prstGeom prst="rect">
            <a:avLst/>
          </a:prstGeom>
          <a:noFill/>
        </p:spPr>
        <p:txBody>
          <a:bodyPr wrap="square" rtlCol="0">
            <a:spAutoFit/>
          </a:bodyPr>
          <a:lstStyle/>
          <a:p>
            <a:r>
              <a:rPr lang="en-US" sz="240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there is not enough focus on diversity of voices or on equity in the Preschool Development Grant work and in the strategic plan.</a:t>
            </a:r>
          </a:p>
        </p:txBody>
      </p:sp>
      <p:sp>
        <p:nvSpPr>
          <p:cNvPr id="11" name="TextBox 10">
            <a:extLst>
              <a:ext uri="{FF2B5EF4-FFF2-40B4-BE49-F238E27FC236}">
                <a16:creationId xmlns:a16="http://schemas.microsoft.com/office/drawing/2014/main" id="{D417C395-38D3-9748-5F5E-48E271344502}"/>
              </a:ext>
            </a:extLst>
          </p:cNvPr>
          <p:cNvSpPr txBox="1"/>
          <p:nvPr/>
        </p:nvSpPr>
        <p:spPr>
          <a:xfrm>
            <a:off x="5909482" y="2351782"/>
            <a:ext cx="5791200"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Needs Assessment conducted family focus groups  across the Omaha metro area with Black and African American, Hispanic and Latinx, immigrant and refugee families, families of children with disabilities, families experiencing poverty or homelessness, and families providing foster care.</a:t>
            </a:r>
            <a:endParaRPr lang="en-US" sz="3600" b="1" dirty="0">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E85CD3-956A-2FB6-B545-455D1AFC79A9}"/>
              </a:ext>
            </a:extLst>
          </p:cNvPr>
          <p:cNvSpPr txBox="1"/>
          <p:nvPr/>
        </p:nvSpPr>
        <p:spPr>
          <a:xfrm>
            <a:off x="5909482" y="5613664"/>
            <a:ext cx="5977718" cy="830997"/>
          </a:xfrm>
          <a:prstGeom prst="rect">
            <a:avLst/>
          </a:prstGeom>
          <a:noFill/>
        </p:spPr>
        <p:txBody>
          <a:bodyPr wrap="square">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Surveys of early childhood providers were translated into Spanish.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26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BA961-F832-F956-D1D2-AA1CA8B40871}"/>
              </a:ext>
            </a:extLst>
          </p:cNvPr>
          <p:cNvSpPr txBox="1"/>
          <p:nvPr/>
        </p:nvSpPr>
        <p:spPr>
          <a:xfrm>
            <a:off x="838200" y="1689807"/>
            <a:ext cx="474373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Stakeholders said … </a:t>
            </a:r>
          </a:p>
        </p:txBody>
      </p:sp>
      <p:sp>
        <p:nvSpPr>
          <p:cNvPr id="9" name="TextBox 8">
            <a:extLst>
              <a:ext uri="{FF2B5EF4-FFF2-40B4-BE49-F238E27FC236}">
                <a16:creationId xmlns:a16="http://schemas.microsoft.com/office/drawing/2014/main" id="{F8E3AD64-EC69-A407-270B-9452B492179D}"/>
              </a:ext>
            </a:extLst>
          </p:cNvPr>
          <p:cNvSpPr txBox="1"/>
          <p:nvPr/>
        </p:nvSpPr>
        <p:spPr>
          <a:xfrm>
            <a:off x="6096000" y="1744985"/>
            <a:ext cx="57912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and this is what happened. </a:t>
            </a:r>
          </a:p>
        </p:txBody>
      </p:sp>
      <p:sp>
        <p:nvSpPr>
          <p:cNvPr id="10" name="TextBox 9">
            <a:extLst>
              <a:ext uri="{FF2B5EF4-FFF2-40B4-BE49-F238E27FC236}">
                <a16:creationId xmlns:a16="http://schemas.microsoft.com/office/drawing/2014/main" id="{3CCAC117-E359-A0B7-D03A-D8A2E6B7A63C}"/>
              </a:ext>
            </a:extLst>
          </p:cNvPr>
          <p:cNvSpPr txBox="1"/>
          <p:nvPr/>
        </p:nvSpPr>
        <p:spPr>
          <a:xfrm>
            <a:off x="838200" y="2490537"/>
            <a:ext cx="4743734" cy="2308324"/>
          </a:xfrm>
          <a:prstGeom prst="rect">
            <a:avLst/>
          </a:prstGeom>
          <a:noFill/>
        </p:spPr>
        <p:txBody>
          <a:bodyPr wrap="square" rtlCol="0">
            <a:spAutoFit/>
          </a:bodyPr>
          <a:lstStyle/>
          <a:p>
            <a:r>
              <a:rPr lang="en-US" sz="240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there is not enough focus on diversity of voices or on equity in the Preschool Development Grant work and in the strategic plan.</a:t>
            </a:r>
          </a:p>
          <a:p>
            <a:pPr marL="0" marR="0">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417C395-38D3-9748-5F5E-48E271344502}"/>
              </a:ext>
            </a:extLst>
          </p:cNvPr>
          <p:cNvSpPr txBox="1"/>
          <p:nvPr/>
        </p:nvSpPr>
        <p:spPr>
          <a:xfrm>
            <a:off x="6096000" y="2490537"/>
            <a:ext cx="5791200"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Current stakeholder engagement is designed to reach previously unrepresented voices;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process includes recurring accountability checks to ensure that people of color and people in rural areas are reached.</a:t>
            </a:r>
          </a:p>
          <a:p>
            <a:endParaRPr lang="en-US" sz="2000" b="1"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E9FBDE00-262C-6493-8FC5-10A7381FC65F}"/>
              </a:ext>
            </a:extLst>
          </p:cNvPr>
          <p:cNvSpPr txBox="1">
            <a:spLocks/>
          </p:cNvSpPr>
          <p:nvPr/>
        </p:nvSpPr>
        <p:spPr>
          <a:xfrm>
            <a:off x="0" y="1"/>
            <a:ext cx="12192000" cy="1522652"/>
          </a:xfrm>
          <a:prstGeom prst="rect">
            <a:avLst/>
          </a:prstGeom>
          <a:solidFill>
            <a:srgbClr val="3C7E9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C7E96"/>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200" i="1">
                <a:solidFill>
                  <a:schemeClr val="bg1"/>
                </a:solidFill>
                <a:latin typeface="Arial"/>
              </a:rPr>
              <a:t>How Stakeholder Feedback Has </a:t>
            </a:r>
            <a:br>
              <a:rPr lang="en-US" sz="4200" i="1">
                <a:solidFill>
                  <a:schemeClr val="bg1"/>
                </a:solidFill>
                <a:latin typeface="Arial"/>
              </a:rPr>
            </a:br>
            <a:r>
              <a:rPr lang="en-US" sz="4200" i="1">
                <a:solidFill>
                  <a:schemeClr val="bg1"/>
                </a:solidFill>
                <a:latin typeface="Arial"/>
              </a:rPr>
              <a:t>Changed the Process</a:t>
            </a:r>
            <a:endParaRPr lang="en-US" sz="4200" i="1" dirty="0">
              <a:solidFill>
                <a:schemeClr val="bg1"/>
              </a:solidFill>
              <a:latin typeface="Arial"/>
            </a:endParaRPr>
          </a:p>
        </p:txBody>
      </p:sp>
      <p:sp>
        <p:nvSpPr>
          <p:cNvPr id="8" name="TextBox 7">
            <a:extLst>
              <a:ext uri="{FF2B5EF4-FFF2-40B4-BE49-F238E27FC236}">
                <a16:creationId xmlns:a16="http://schemas.microsoft.com/office/drawing/2014/main" id="{EF74A1F4-922D-E148-EEAE-96DC5FBF5411}"/>
              </a:ext>
            </a:extLst>
          </p:cNvPr>
          <p:cNvSpPr txBox="1"/>
          <p:nvPr/>
        </p:nvSpPr>
        <p:spPr>
          <a:xfrm>
            <a:off x="6097676" y="4429529"/>
            <a:ext cx="6094324"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Race and Equity workgroup was established to ensure that equity is addressed in the strategic plan and other PDG work. </a:t>
            </a:r>
            <a:endParaRPr lang="en-US" sz="32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2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65E6-2515-9849-AAAC-D3635A19914D}"/>
              </a:ext>
            </a:extLst>
          </p:cNvPr>
          <p:cNvSpPr>
            <a:spLocks noGrp="1"/>
          </p:cNvSpPr>
          <p:nvPr>
            <p:ph type="title"/>
          </p:nvPr>
        </p:nvSpPr>
        <p:spPr>
          <a:xfrm>
            <a:off x="785949" y="2402932"/>
            <a:ext cx="3054531" cy="1325563"/>
          </a:xfrm>
        </p:spPr>
        <p:txBody>
          <a:bodyPr anchor="ctr">
            <a:normAutofit fontScale="90000"/>
          </a:bodyPr>
          <a:lstStyle/>
          <a:p>
            <a:r>
              <a:rPr lang="en-US"/>
              <a:t>Goals of the Nebraska Early Childhood Strategic Plan</a:t>
            </a:r>
          </a:p>
        </p:txBody>
      </p:sp>
      <p:grpSp>
        <p:nvGrpSpPr>
          <p:cNvPr id="4" name="Group 3">
            <a:extLst>
              <a:ext uri="{FF2B5EF4-FFF2-40B4-BE49-F238E27FC236}">
                <a16:creationId xmlns:a16="http://schemas.microsoft.com/office/drawing/2014/main" id="{79B7F7A2-D99D-92B9-17F5-EE273186D753}"/>
              </a:ext>
            </a:extLst>
          </p:cNvPr>
          <p:cNvGrpSpPr/>
          <p:nvPr/>
        </p:nvGrpSpPr>
        <p:grpSpPr>
          <a:xfrm>
            <a:off x="3648276" y="411486"/>
            <a:ext cx="8465420" cy="5961286"/>
            <a:chOff x="3648276" y="411486"/>
            <a:chExt cx="8465420" cy="5961286"/>
          </a:xfrm>
        </p:grpSpPr>
        <p:pic>
          <p:nvPicPr>
            <p:cNvPr id="7" name="Picture 6" descr="Diagram, text&#10;&#10;Description automatically generated">
              <a:extLst>
                <a:ext uri="{FF2B5EF4-FFF2-40B4-BE49-F238E27FC236}">
                  <a16:creationId xmlns:a16="http://schemas.microsoft.com/office/drawing/2014/main" id="{B67D07C2-C47C-4401-877E-05AE1D2D190C}"/>
                </a:ext>
              </a:extLst>
            </p:cNvPr>
            <p:cNvPicPr>
              <a:picLocks noChangeAspect="1"/>
            </p:cNvPicPr>
            <p:nvPr/>
          </p:nvPicPr>
          <p:blipFill>
            <a:blip r:embed="rId3"/>
            <a:stretch>
              <a:fillRect/>
            </a:stretch>
          </p:blipFill>
          <p:spPr>
            <a:xfrm>
              <a:off x="3648276" y="411486"/>
              <a:ext cx="8279563" cy="5961286"/>
            </a:xfrm>
            <a:prstGeom prst="rect">
              <a:avLst/>
            </a:prstGeom>
            <a:noFill/>
          </p:spPr>
        </p:pic>
        <p:sp>
          <p:nvSpPr>
            <p:cNvPr id="3" name="TextBox 2">
              <a:extLst>
                <a:ext uri="{FF2B5EF4-FFF2-40B4-BE49-F238E27FC236}">
                  <a16:creationId xmlns:a16="http://schemas.microsoft.com/office/drawing/2014/main" id="{B1F64B0D-7578-EF49-A070-145B11B9D6B7}"/>
                </a:ext>
              </a:extLst>
            </p:cNvPr>
            <p:cNvSpPr txBox="1"/>
            <p:nvPr/>
          </p:nvSpPr>
          <p:spPr>
            <a:xfrm>
              <a:off x="6719570" y="771267"/>
              <a:ext cx="5118100" cy="1231106"/>
            </a:xfrm>
            <a:prstGeom prst="rect">
              <a:avLst/>
            </a:prstGeom>
            <a:solidFill>
              <a:schemeClr val="bg1"/>
            </a:solidFill>
          </p:spPr>
          <p:txBody>
            <a:bodyPr wrap="square" rtlCol="0">
              <a:spAutoFit/>
            </a:bodyPr>
            <a:lstStyle/>
            <a:p>
              <a:r>
                <a:rPr lang="en-US" sz="2000" b="1" dirty="0">
                  <a:solidFill>
                    <a:schemeClr val="accent1">
                      <a:lumMod val="75000"/>
                    </a:schemeClr>
                  </a:solidFill>
                </a:rPr>
                <a:t>Access Goal</a:t>
              </a:r>
              <a:r>
                <a:rPr lang="en-US" dirty="0"/>
                <a:t> – Each child and their family can access the quality early care, education, and other services they need to support each child’s healthy development.</a:t>
              </a:r>
            </a:p>
          </p:txBody>
        </p:sp>
        <p:sp>
          <p:nvSpPr>
            <p:cNvPr id="5" name="TextBox 4">
              <a:extLst>
                <a:ext uri="{FF2B5EF4-FFF2-40B4-BE49-F238E27FC236}">
                  <a16:creationId xmlns:a16="http://schemas.microsoft.com/office/drawing/2014/main" id="{E5D51285-A823-61F9-D1E3-83D6AE297C95}"/>
                </a:ext>
              </a:extLst>
            </p:cNvPr>
            <p:cNvSpPr txBox="1"/>
            <p:nvPr/>
          </p:nvSpPr>
          <p:spPr>
            <a:xfrm>
              <a:off x="6847839" y="2023600"/>
              <a:ext cx="5118100" cy="677108"/>
            </a:xfrm>
            <a:prstGeom prst="rect">
              <a:avLst/>
            </a:prstGeom>
            <a:solidFill>
              <a:schemeClr val="bg1"/>
            </a:solidFill>
          </p:spPr>
          <p:txBody>
            <a:bodyPr wrap="square" rtlCol="0">
              <a:spAutoFit/>
            </a:bodyPr>
            <a:lstStyle/>
            <a:p>
              <a:r>
                <a:rPr lang="en-US" sz="2000" b="1" dirty="0">
                  <a:solidFill>
                    <a:schemeClr val="accent6">
                      <a:lumMod val="75000"/>
                    </a:schemeClr>
                  </a:solidFill>
                </a:rPr>
                <a:t>Quality Goal</a:t>
              </a:r>
              <a:r>
                <a:rPr lang="en-US" dirty="0">
                  <a:solidFill>
                    <a:schemeClr val="accent6">
                      <a:lumMod val="75000"/>
                    </a:schemeClr>
                  </a:solidFill>
                </a:rPr>
                <a:t> </a:t>
              </a:r>
              <a:r>
                <a:rPr lang="en-US" dirty="0"/>
                <a:t>– All early care and education settings provide quality experiences for children. </a:t>
              </a:r>
            </a:p>
          </p:txBody>
        </p:sp>
        <p:sp>
          <p:nvSpPr>
            <p:cNvPr id="6" name="TextBox 5">
              <a:extLst>
                <a:ext uri="{FF2B5EF4-FFF2-40B4-BE49-F238E27FC236}">
                  <a16:creationId xmlns:a16="http://schemas.microsoft.com/office/drawing/2014/main" id="{71750C20-D39A-6369-4738-35011A5EC03F}"/>
                </a:ext>
              </a:extLst>
            </p:cNvPr>
            <p:cNvSpPr txBox="1"/>
            <p:nvPr/>
          </p:nvSpPr>
          <p:spPr>
            <a:xfrm>
              <a:off x="6995596" y="2884297"/>
              <a:ext cx="5118100" cy="954107"/>
            </a:xfrm>
            <a:prstGeom prst="rect">
              <a:avLst/>
            </a:prstGeom>
            <a:solidFill>
              <a:schemeClr val="bg1"/>
            </a:solidFill>
          </p:spPr>
          <p:txBody>
            <a:bodyPr wrap="square" rtlCol="0">
              <a:spAutoFit/>
            </a:bodyPr>
            <a:lstStyle/>
            <a:p>
              <a:r>
                <a:rPr lang="en-US" sz="2000" b="1" dirty="0">
                  <a:solidFill>
                    <a:schemeClr val="accent2">
                      <a:lumMod val="75000"/>
                    </a:schemeClr>
                  </a:solidFill>
                </a:rPr>
                <a:t>Collaboration Goal</a:t>
              </a:r>
              <a:r>
                <a:rPr lang="en-US" dirty="0">
                  <a:solidFill>
                    <a:schemeClr val="accent2">
                      <a:lumMod val="75000"/>
                    </a:schemeClr>
                  </a:solidFill>
                </a:rPr>
                <a:t> </a:t>
              </a:r>
              <a:r>
                <a:rPr lang="en-US" dirty="0"/>
                <a:t>– Communities coordinate a locally designed mixed delivery system that provides continuous care and meets the needs of families.</a:t>
              </a:r>
            </a:p>
          </p:txBody>
        </p:sp>
        <p:sp>
          <p:nvSpPr>
            <p:cNvPr id="8" name="TextBox 7">
              <a:extLst>
                <a:ext uri="{FF2B5EF4-FFF2-40B4-BE49-F238E27FC236}">
                  <a16:creationId xmlns:a16="http://schemas.microsoft.com/office/drawing/2014/main" id="{87A6D476-F5DA-C06A-0E95-59C16451EB86}"/>
                </a:ext>
              </a:extLst>
            </p:cNvPr>
            <p:cNvSpPr txBox="1"/>
            <p:nvPr/>
          </p:nvSpPr>
          <p:spPr>
            <a:xfrm>
              <a:off x="7112000" y="4021993"/>
              <a:ext cx="5001696" cy="1231106"/>
            </a:xfrm>
            <a:prstGeom prst="rect">
              <a:avLst/>
            </a:prstGeom>
            <a:solidFill>
              <a:schemeClr val="bg1"/>
            </a:solidFill>
          </p:spPr>
          <p:txBody>
            <a:bodyPr wrap="square" rtlCol="0">
              <a:spAutoFit/>
            </a:bodyPr>
            <a:lstStyle/>
            <a:p>
              <a:r>
                <a:rPr lang="en-US" sz="2000" b="1" dirty="0">
                  <a:solidFill>
                    <a:srgbClr val="C00000"/>
                  </a:solidFill>
                </a:rPr>
                <a:t>Alignment Goal</a:t>
              </a:r>
              <a:r>
                <a:rPr lang="en-US" dirty="0">
                  <a:solidFill>
                    <a:srgbClr val="C00000"/>
                  </a:solidFill>
                </a:rPr>
                <a:t> </a:t>
              </a:r>
              <a:r>
                <a:rPr lang="en-US" dirty="0"/>
                <a:t>– Statewide systems align to support communities in creating an integrated and comprehensive mixed delivery system for all children.</a:t>
              </a:r>
            </a:p>
          </p:txBody>
        </p:sp>
      </p:grpSp>
    </p:spTree>
    <p:extLst>
      <p:ext uri="{BB962C8B-B14F-4D97-AF65-F5344CB8AC3E}">
        <p14:creationId xmlns:p14="http://schemas.microsoft.com/office/powerpoint/2010/main" val="3815825534"/>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7B4A658-CF95-494C-A39F-3FE049627F20}" vid="{7A4DAD54-D3A9-C24D-BA9B-FB93E62C58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ed xmlns="08186c26-652e-49ad-8d41-837803d0915b">true</LInked>
    <Image xmlns="08186c26-652e-49ad-8d41-837803d0915b" xsi:nil="true"/>
    <SharedWithUsers xmlns="ddf686ce-66fd-4e10-99dd-9949ead88c64">
      <UserInfo>
        <DisplayName>Renee Wessels</DisplayName>
        <AccountId>32</AccountId>
        <AccountType/>
      </UserInfo>
      <UserInfo>
        <DisplayName>Duane Retzlaff</DisplayName>
        <AccountId>28</AccountId>
        <AccountType/>
      </UserInfo>
      <UserInfo>
        <DisplayName>Rebecca Elder</DisplayName>
        <AccountId>54</AccountId>
        <AccountType/>
      </UserInfo>
    </SharedWithUsers>
    <lcf76f155ced4ddcb4097134ff3c332f xmlns="08186c26-652e-49ad-8d41-837803d0915b">
      <Terms xmlns="http://schemas.microsoft.com/office/infopath/2007/PartnerControls"/>
    </lcf76f155ced4ddcb4097134ff3c332f>
    <TaxCatchAll xmlns="ddf686ce-66fd-4e10-99dd-9949ead88c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25C5E9228B174EA0C751A369F535C8" ma:contentTypeVersion="18" ma:contentTypeDescription="Create a new document." ma:contentTypeScope="" ma:versionID="8817c49fbbb19db5a724e4e976f356ca">
  <xsd:schema xmlns:xsd="http://www.w3.org/2001/XMLSchema" xmlns:xs="http://www.w3.org/2001/XMLSchema" xmlns:p="http://schemas.microsoft.com/office/2006/metadata/properties" xmlns:ns2="ddf686ce-66fd-4e10-99dd-9949ead88c64" xmlns:ns3="08186c26-652e-49ad-8d41-837803d0915b" targetNamespace="http://schemas.microsoft.com/office/2006/metadata/properties" ma:root="true" ma:fieldsID="1a6529fc5c775aa1b629c216e6d99093" ns2:_="" ns3:_="">
    <xsd:import namespace="ddf686ce-66fd-4e10-99dd-9949ead88c64"/>
    <xsd:import namespace="08186c26-652e-49ad-8d41-837803d091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3:MediaServiceLocation" minOccurs="0"/>
                <xsd:element ref="ns3:LInked" minOccurs="0"/>
                <xsd:element ref="ns3:MediaLengthInSeconds" minOccurs="0"/>
                <xsd:element ref="ns3:Imag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f686ce-66fd-4e10-99dd-9949ead88c6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e0a5f22-0033-44f3-aaa7-d4b55322ee8a}" ma:internalName="TaxCatchAll" ma:showField="CatchAllData" ma:web="ddf686ce-66fd-4e10-99dd-9949ead88c6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186c26-652e-49ad-8d41-837803d091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Inked" ma:index="20" nillable="true" ma:displayName="LInked" ma:default="1" ma:format="Dropdown" ma:internalName="LInked">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Image" ma:index="22" nillable="true" ma:displayName="Image" ma:format="Thumbnail" ma:internalName="Imag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7fa96fb-b0ee-4967-af60-c778f60915c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4683E5-B4C5-4594-A393-6F6A1156C839}">
  <ds:schemaRefs>
    <ds:schemaRef ds:uri="http://schemas.microsoft.com/office/2006/metadata/properties"/>
    <ds:schemaRef ds:uri="http://purl.org/dc/terms/"/>
    <ds:schemaRef ds:uri="08186c26-652e-49ad-8d41-837803d0915b"/>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ddf686ce-66fd-4e10-99dd-9949ead88c64"/>
    <ds:schemaRef ds:uri="http://www.w3.org/XML/1998/namespace"/>
    <ds:schemaRef ds:uri="http://purl.org/dc/elements/1.1/"/>
  </ds:schemaRefs>
</ds:datastoreItem>
</file>

<file path=customXml/itemProps2.xml><?xml version="1.0" encoding="utf-8"?>
<ds:datastoreItem xmlns:ds="http://schemas.openxmlformats.org/officeDocument/2006/customXml" ds:itemID="{EFBF9794-1448-485C-9681-5E786E8F54C8}">
  <ds:schemaRefs>
    <ds:schemaRef ds:uri="http://schemas.microsoft.com/sharepoint/v3/contenttype/forms"/>
  </ds:schemaRefs>
</ds:datastoreItem>
</file>

<file path=customXml/itemProps3.xml><?xml version="1.0" encoding="utf-8"?>
<ds:datastoreItem xmlns:ds="http://schemas.openxmlformats.org/officeDocument/2006/customXml" ds:itemID="{984C1D7A-7E6D-4485-B022-18D19F171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f686ce-66fd-4e10-99dd-9949ead88c64"/>
    <ds:schemaRef ds:uri="08186c26-652e-49ad-8d41-837803d091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4679</TotalTime>
  <Words>10061</Words>
  <Application>Microsoft Office PowerPoint</Application>
  <PresentationFormat>Widescreen</PresentationFormat>
  <Paragraphs>948</Paragraphs>
  <Slides>55</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Helvetica</vt:lpstr>
      <vt:lpstr>Helvetica Neue</vt:lpstr>
      <vt:lpstr>HelveticaNeueLTStd-Bd</vt:lpstr>
      <vt:lpstr>HelveticaNeueLTStd-Roman</vt:lpstr>
      <vt:lpstr>Roboto</vt:lpstr>
      <vt:lpstr>Source Sans Pro</vt:lpstr>
      <vt:lpstr>Symbol</vt:lpstr>
      <vt:lpstr>Office Theme</vt:lpstr>
      <vt:lpstr>Vision, Goals, Needs, and Values of The Nebraska Early Childhood Strategic Plan</vt:lpstr>
      <vt:lpstr>PowerPoint Presentation</vt:lpstr>
      <vt:lpstr>Vision  All Nebraska children and their families have access to quality early childhood services that support children’s healthy development from birth through age 8. </vt:lpstr>
      <vt:lpstr>A Dynamic Plan by and for ALL Nebraskans </vt:lpstr>
      <vt:lpstr>A Dynamic Plan by and for ALL Nebraskans </vt:lpstr>
      <vt:lpstr>Equity Principles for Strategic Planning</vt:lpstr>
      <vt:lpstr>How Stakeholder Feedback Has  Changed the Process</vt:lpstr>
      <vt:lpstr>PowerPoint Presentation</vt:lpstr>
      <vt:lpstr>Goals of the Nebraska Early Childhood Strategic Plan</vt:lpstr>
      <vt:lpstr>Ensuring access for children and families...</vt:lpstr>
      <vt:lpstr>The Mixed Delivery System: Services Essential for a Child's Healthy Development</vt:lpstr>
      <vt:lpstr>…to quality experiences in every setting…</vt:lpstr>
      <vt:lpstr>…requires collaboration across every community…</vt:lpstr>
      <vt:lpstr>…and alignment of systems across the state.</vt:lpstr>
      <vt:lpstr>Successful implementation of the strategic plan will result in an aligned early childhood mixed delivery system in Nebraska…</vt:lpstr>
      <vt:lpstr>…that provides equitable access to quality early childhood services for each child in Nebraska. </vt:lpstr>
      <vt:lpstr>But we are not there yet.  To achieve the vision and goals, we must work together to address gaps and remove barriers that prevent some children and families from accessing the quality early childhood services they need to thrive. </vt:lpstr>
      <vt:lpstr>Access  means getting through the door.</vt:lpstr>
      <vt:lpstr>Doors close when there are gaps in availability or barriers to access.</vt:lpstr>
      <vt:lpstr>While all children experience a variety of conditions that impact their development and learning... </vt:lpstr>
      <vt:lpstr>Creating equity for all families begins with opening the doors that are closed and promoting the well-being of all children. </vt:lpstr>
      <vt:lpstr>Creating equity for all families begins with opening the doors that are closed and promoting the well-being of all children. </vt:lpstr>
      <vt:lpstr>PowerPoint Presentation</vt:lpstr>
      <vt:lpstr>PowerPoint Presentation</vt:lpstr>
      <vt:lpstr>Structuring Settings to Promote Quality</vt:lpstr>
      <vt:lpstr>Shaping Policies and Practices to Promote Quality</vt:lpstr>
      <vt:lpstr>Creating equitable access to quality means every child experiences language-rich, caring one-on-one interactions in all settings. </vt:lpstr>
      <vt:lpstr>Creating equitable access to quality means every child experiences language-rich, caring one-on-one interactions in all settings. </vt:lpstr>
      <vt:lpstr>PowerPoint Presentation</vt:lpstr>
      <vt:lpstr>Collaboration refers to community-level coordination of local and regional resources to promote the well-being of all children and families.</vt:lpstr>
      <vt:lpstr>Collaboration and consistent coordination of resources ensure more continuity of care.</vt:lpstr>
      <vt:lpstr>PowerPoint Presentation</vt:lpstr>
      <vt:lpstr>Creating equity through collaboration means including diverse representation from across the community in developing plans that ensure community resources benefit all children.</vt:lpstr>
      <vt:lpstr>Creating equity through collaboration means including diverse representation from across the community in developing plans that ensure community resources benefit all children.</vt:lpstr>
      <vt:lpstr>PowerPoint Presentation</vt:lpstr>
      <vt:lpstr>Alignment focuses on a shared vision for Nebraska’s early childhood system that will shape funding and policy decisions to ensure equitable access to quality early care and education.  </vt:lpstr>
      <vt:lpstr>A lack of alignment in early childhood systems creates barriers for families and professionals at all levels, limiting access to quality early education and other essential services.</vt:lpstr>
      <vt:lpstr>Creating equity through alignment means intentionally changing statewide systems to ensure each child in Nebraska has access to quality early childhood education and other essential services.</vt:lpstr>
      <vt:lpstr>Creating equity through alignment means intentionally changing statewide systems to ensure each child in Nebraska has access to quality early childhood education and other essential services.</vt:lpstr>
      <vt:lpstr>PowerPoint Presentation</vt:lpstr>
      <vt:lpstr>Values that Guide the Strategic Plan  Expressions of intention that define how and why the goals, objectives, and strategies will be implemented.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  SPEAQ Up! Nebraska Strategic Planning for Equitable Access to Quality Early Childhood Services in Nebraska   SPEAQ Up! Nebraska is a series of community-based conversations designed to ensure the Nebraska Early Childhood Strategic Plan adequately addresses the priorities of diverse communities and stakeholders across the state. </vt:lpstr>
      <vt:lpstr>PowerPoint Presentation</vt:lpstr>
      <vt:lpstr>PowerPoint Presentation</vt:lpstr>
      <vt:lpstr>Acknowledgments</vt:lpstr>
      <vt:lpstr>www.NEearlychildhoodplan.org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Slide</dc:title>
  <dc:creator>Dana Osborne</dc:creator>
  <cp:lastModifiedBy>Ivan Young</cp:lastModifiedBy>
  <cp:revision>57</cp:revision>
  <dcterms:created xsi:type="dcterms:W3CDTF">2020-12-01T17:01:48Z</dcterms:created>
  <dcterms:modified xsi:type="dcterms:W3CDTF">2022-08-22T18:59:14Z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0x010100BF25C5E9228B174EA0C751A369F535C8</vt:lpwstr>
  </property>
  <property fmtid="{D5CDD505-2E9C-101B-9397-08002B2CF9AE}" pid="3" name="MediaServiceImageTags">
    <vt:lpwstr/>
  </property>
</Properties>
</file>